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3" r:id="rId16"/>
    <p:sldId id="271" r:id="rId17"/>
    <p:sldId id="286" r:id="rId18"/>
    <p:sldId id="287" r:id="rId19"/>
    <p:sldId id="290" r:id="rId20"/>
    <p:sldId id="288" r:id="rId21"/>
    <p:sldId id="289" r:id="rId22"/>
    <p:sldId id="272" r:id="rId23"/>
    <p:sldId id="275" r:id="rId24"/>
    <p:sldId id="276" r:id="rId25"/>
    <p:sldId id="277" r:id="rId26"/>
    <p:sldId id="279" r:id="rId27"/>
    <p:sldId id="280" r:id="rId28"/>
    <p:sldId id="281" r:id="rId29"/>
    <p:sldId id="282" r:id="rId30"/>
    <p:sldId id="283" r:id="rId31"/>
    <p:sldId id="284" r:id="rId32"/>
    <p:sldId id="291" r:id="rId33"/>
    <p:sldId id="278" r:id="rId34"/>
    <p:sldId id="285" r:id="rId35"/>
    <p:sldId id="292" r:id="rId36"/>
    <p:sldId id="293" r:id="rId37"/>
    <p:sldId id="294" r:id="rId38"/>
    <p:sldId id="295" r:id="rId39"/>
    <p:sldId id="296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348B"/>
    <a:srgbClr val="2593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64D50-BDAC-4175-8331-107957BC48F3}" type="datetimeFigureOut">
              <a:rPr lang="it-IT" smtClean="0"/>
              <a:t>13/07/2022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7D363-0B19-4C16-BCDC-0330E6708D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4700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64D50-BDAC-4175-8331-107957BC48F3}" type="datetimeFigureOut">
              <a:rPr lang="it-IT" smtClean="0"/>
              <a:t>13/07/2022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7D363-0B19-4C16-BCDC-0330E6708D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2905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64D50-BDAC-4175-8331-107957BC48F3}" type="datetimeFigureOut">
              <a:rPr lang="it-IT" smtClean="0"/>
              <a:t>13/07/2022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7D363-0B19-4C16-BCDC-0330E6708D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1401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64D50-BDAC-4175-8331-107957BC48F3}" type="datetimeFigureOut">
              <a:rPr lang="it-IT" smtClean="0"/>
              <a:t>13/07/2022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7D363-0B19-4C16-BCDC-0330E6708D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4948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64D50-BDAC-4175-8331-107957BC48F3}" type="datetimeFigureOut">
              <a:rPr lang="it-IT" smtClean="0"/>
              <a:t>13/07/2022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7D363-0B19-4C16-BCDC-0330E6708D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6071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64D50-BDAC-4175-8331-107957BC48F3}" type="datetimeFigureOut">
              <a:rPr lang="it-IT" smtClean="0"/>
              <a:t>13/07/2022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7D363-0B19-4C16-BCDC-0330E6708D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9811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64D50-BDAC-4175-8331-107957BC48F3}" type="datetimeFigureOut">
              <a:rPr lang="it-IT" smtClean="0"/>
              <a:t>13/07/2022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7D363-0B19-4C16-BCDC-0330E6708D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3907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64D50-BDAC-4175-8331-107957BC48F3}" type="datetimeFigureOut">
              <a:rPr lang="it-IT" smtClean="0"/>
              <a:t>13/07/2022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7D363-0B19-4C16-BCDC-0330E6708D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0738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64D50-BDAC-4175-8331-107957BC48F3}" type="datetimeFigureOut">
              <a:rPr lang="it-IT" smtClean="0"/>
              <a:t>13/07/2022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7D363-0B19-4C16-BCDC-0330E6708D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6968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64D50-BDAC-4175-8331-107957BC48F3}" type="datetimeFigureOut">
              <a:rPr lang="it-IT" smtClean="0"/>
              <a:t>13/07/2022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7D363-0B19-4C16-BCDC-0330E6708D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3512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64D50-BDAC-4175-8331-107957BC48F3}" type="datetimeFigureOut">
              <a:rPr lang="it-IT" smtClean="0"/>
              <a:t>13/07/2022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7D363-0B19-4C16-BCDC-0330E6708D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1769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64D50-BDAC-4175-8331-107957BC48F3}" type="datetimeFigureOut">
              <a:rPr lang="it-IT" smtClean="0"/>
              <a:t>13/07/2022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7D363-0B19-4C16-BCDC-0330E6708D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0396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mailto:luca@luca.it" TargetMode="External"/><Relationship Id="rId7" Type="http://schemas.openxmlformats.org/officeDocument/2006/relationships/hyperlink" Target="mailto:dmz@alegiovi.it" TargetMode="External"/><Relationship Id="rId2" Type="http://schemas.openxmlformats.org/officeDocument/2006/relationships/hyperlink" Target="mailto:ale@alegiovi.i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admin@alegiovi.it" TargetMode="External"/><Relationship Id="rId5" Type="http://schemas.openxmlformats.org/officeDocument/2006/relationships/hyperlink" Target="mailto:Postmaster@alegiovi.it" TargetMode="External"/><Relationship Id="rId4" Type="http://schemas.openxmlformats.org/officeDocument/2006/relationships/hyperlink" Target="mailto:matteo@alegiovi.it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mailto:crazy@plane.net" TargetMode="External"/><Relationship Id="rId3" Type="http://schemas.openxmlformats.org/officeDocument/2006/relationships/hyperlink" Target="mailto:JAVAHOO_SP@pacbell.net" TargetMode="External"/><Relationship Id="rId7" Type="http://schemas.openxmlformats.org/officeDocument/2006/relationships/hyperlink" Target="mailto:croma002@pic.com" TargetMode="External"/><Relationship Id="rId2" Type="http://schemas.openxmlformats.org/officeDocument/2006/relationships/hyperlink" Target="mailto:milhanck@active.ne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spymer@cn.com" TargetMode="External"/><Relationship Id="rId5" Type="http://schemas.openxmlformats.org/officeDocument/2006/relationships/hyperlink" Target="mailto:Azienda_fail@hotmail.com" TargetMode="External"/><Relationship Id="rId4" Type="http://schemas.openxmlformats.org/officeDocument/2006/relationships/hyperlink" Target="mailto:improve002@sudo.com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08065" y="856614"/>
            <a:ext cx="7281950" cy="911282"/>
          </a:xfrm>
        </p:spPr>
        <p:txBody>
          <a:bodyPr>
            <a:normAutofit fontScale="90000"/>
          </a:bodyPr>
          <a:lstStyle/>
          <a:p>
            <a:r>
              <a:rPr lang="it-IT" b="1" dirty="0" smtClean="0">
                <a:solidFill>
                  <a:srgbClr val="27348B"/>
                </a:solidFill>
              </a:rPr>
              <a:t>Progetto reti di calcolatori: protocolli</a:t>
            </a:r>
            <a:endParaRPr lang="it-IT" b="1" dirty="0">
              <a:solidFill>
                <a:srgbClr val="27348B"/>
              </a:solidFill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38" y="1661066"/>
            <a:ext cx="10605654" cy="4746747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433" y="222791"/>
            <a:ext cx="317182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56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smtClean="0">
                <a:solidFill>
                  <a:srgbClr val="FF0000"/>
                </a:solidFill>
              </a:rPr>
              <a:t>Schema logico </a:t>
            </a:r>
            <a:r>
              <a:rPr lang="it-IT" b="1" dirty="0">
                <a:solidFill>
                  <a:srgbClr val="FF0000"/>
                </a:solidFill>
              </a:rPr>
              <a:t>c</a:t>
            </a:r>
            <a:r>
              <a:rPr lang="it-IT" b="1" dirty="0" smtClean="0">
                <a:solidFill>
                  <a:srgbClr val="FF0000"/>
                </a:solidFill>
              </a:rPr>
              <a:t>on reti</a:t>
            </a:r>
            <a:endParaRPr lang="it-IT" b="1" dirty="0">
              <a:solidFill>
                <a:srgbClr val="FF0000"/>
              </a:solidFill>
            </a:endParaRP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4" y="1509740"/>
            <a:ext cx="11522432" cy="5157067"/>
          </a:xfrm>
        </p:spPr>
      </p:pic>
      <p:sp>
        <p:nvSpPr>
          <p:cNvPr id="3" name="Rettangolo 2"/>
          <p:cNvSpPr/>
          <p:nvPr/>
        </p:nvSpPr>
        <p:spPr>
          <a:xfrm>
            <a:off x="6514430" y="2280057"/>
            <a:ext cx="684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 smtClean="0">
                <a:solidFill>
                  <a:schemeClr val="bg1"/>
                </a:solidFill>
              </a:rPr>
              <a:t>ggg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45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smtClean="0">
                <a:solidFill>
                  <a:srgbClr val="FF0000"/>
                </a:solidFill>
              </a:rPr>
              <a:t>Implementazione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smtClean="0">
                <a:solidFill>
                  <a:schemeClr val="accent1">
                    <a:lumMod val="75000"/>
                  </a:schemeClr>
                </a:solidFill>
              </a:rPr>
              <a:t>1. Verranno 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utilizzati i seguenti comandi </a:t>
            </a:r>
            <a:endParaRPr lang="it-IT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it-IT" dirty="0"/>
          </a:p>
          <a:p>
            <a:r>
              <a:rPr lang="it-IT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Show </a:t>
            </a:r>
            <a:r>
              <a:rPr lang="it-IT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</a:t>
            </a:r>
            <a:r>
              <a:rPr lang="it-IT" dirty="0" smtClean="0">
                <a:sym typeface="Wingdings" panose="05000000000000000000" pitchFamily="2" charset="2"/>
              </a:rPr>
              <a:t> mostra per un host </a:t>
            </a:r>
            <a:r>
              <a:rPr lang="it-IT" dirty="0" err="1" smtClean="0">
                <a:sym typeface="Wingdings" panose="05000000000000000000" pitchFamily="2" charset="2"/>
              </a:rPr>
              <a:t>ip</a:t>
            </a:r>
            <a:r>
              <a:rPr lang="it-IT" dirty="0" smtClean="0">
                <a:sym typeface="Wingdings" panose="05000000000000000000" pitchFamily="2" charset="2"/>
              </a:rPr>
              <a:t>, gateway e dns</a:t>
            </a:r>
          </a:p>
          <a:p>
            <a:r>
              <a:rPr lang="it-IT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Show </a:t>
            </a:r>
            <a:r>
              <a:rPr lang="it-IT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ip</a:t>
            </a:r>
            <a:r>
              <a:rPr lang="it-IT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 </a:t>
            </a:r>
            <a:r>
              <a:rPr lang="it-IT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interface</a:t>
            </a:r>
            <a:r>
              <a:rPr lang="it-IT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 brief </a:t>
            </a:r>
            <a:r>
              <a:rPr lang="it-IT" dirty="0" smtClean="0">
                <a:sym typeface="Wingdings" panose="05000000000000000000" pitchFamily="2" charset="2"/>
              </a:rPr>
              <a:t> mostra l’</a:t>
            </a:r>
            <a:r>
              <a:rPr lang="it-IT" dirty="0" err="1" smtClean="0">
                <a:sym typeface="Wingdings" panose="05000000000000000000" pitchFamily="2" charset="2"/>
              </a:rPr>
              <a:t>ip</a:t>
            </a:r>
            <a:r>
              <a:rPr lang="it-IT" dirty="0" smtClean="0">
                <a:sym typeface="Wingdings" panose="05000000000000000000" pitchFamily="2" charset="2"/>
              </a:rPr>
              <a:t> associato a ogni interfaccia del router e il suo stato</a:t>
            </a:r>
          </a:p>
          <a:p>
            <a:endParaRPr lang="it-IT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it-IT" dirty="0" smtClean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2. Come convenzione per ogni sottorete l’indirizzo </a:t>
            </a:r>
            <a:r>
              <a:rPr lang="it-IT" dirty="0" err="1" smtClean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ip</a:t>
            </a:r>
            <a:r>
              <a:rPr lang="it-IT" dirty="0" smtClean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 x.y.z.1 è associato    all’interfaccia del router verso la sottorete(Gateway)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93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63633" y="300896"/>
            <a:ext cx="10515600" cy="1325563"/>
          </a:xfrm>
        </p:spPr>
        <p:txBody>
          <a:bodyPr/>
          <a:lstStyle/>
          <a:p>
            <a:r>
              <a:rPr lang="it-IT" b="1" dirty="0" smtClean="0">
                <a:solidFill>
                  <a:srgbClr val="FF0000"/>
                </a:solidFill>
              </a:rPr>
              <a:t>Edificio A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663633" y="1875501"/>
            <a:ext cx="10515600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it-IT" dirty="0" smtClean="0"/>
              <a:t>Host : 100</a:t>
            </a:r>
          </a:p>
          <a:p>
            <a:pPr marL="457200" lvl="1" indent="0">
              <a:buNone/>
            </a:pPr>
            <a:endParaRPr lang="it-IT" dirty="0"/>
          </a:p>
          <a:p>
            <a:pPr marL="457200" lvl="1" indent="0">
              <a:buNone/>
            </a:pPr>
            <a:r>
              <a:rPr lang="it-IT" dirty="0" smtClean="0"/>
              <a:t>Sottorete : 192.168.1.0</a:t>
            </a:r>
          </a:p>
          <a:p>
            <a:pPr marL="457200" lvl="1" indent="0">
              <a:buNone/>
            </a:pPr>
            <a:endParaRPr lang="it-IT" dirty="0"/>
          </a:p>
          <a:p>
            <a:pPr marL="457200" lvl="1" indent="0">
              <a:buNone/>
            </a:pPr>
            <a:r>
              <a:rPr lang="it-IT" dirty="0" smtClean="0"/>
              <a:t>Collegamenti : A-B,A-C</a:t>
            </a:r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223" y="0"/>
            <a:ext cx="3956628" cy="4066028"/>
          </a:xfrm>
          <a:prstGeom prst="rect">
            <a:avLst/>
          </a:prstGeom>
        </p:spPr>
      </p:pic>
      <p:graphicFrame>
        <p:nvGraphicFramePr>
          <p:cNvPr id="7" name="Tabel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037685"/>
              </p:ext>
            </p:extLst>
          </p:nvPr>
        </p:nvGraphicFramePr>
        <p:xfrm>
          <a:off x="1790931" y="4250841"/>
          <a:ext cx="81279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52154564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71657670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65611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NOME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DISPOSITIVO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INDIRIZZO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245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RA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ROUTER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192.168.1.1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HA1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HOST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192.168.1.2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528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.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.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.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690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.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.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.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139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HA100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HOST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192.168.1.101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3425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3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smtClean="0">
                <a:solidFill>
                  <a:srgbClr val="FF0000"/>
                </a:solidFill>
              </a:rPr>
              <a:t>Configurazione host A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89212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HA</a:t>
            </a:r>
            <a:endParaRPr lang="it-IT" dirty="0"/>
          </a:p>
          <a:p>
            <a:pPr marL="0" indent="0">
              <a:buNone/>
            </a:pPr>
            <a:r>
              <a:rPr lang="it-IT" dirty="0" smtClean="0"/>
              <a:t>Ip 192.168.1.2/24 192.168.1.1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370" y="1027906"/>
            <a:ext cx="3956647" cy="4066384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92334"/>
            <a:ext cx="4842746" cy="328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9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Configurazione router 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455814" y="176189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200" dirty="0" err="1" smtClean="0"/>
              <a:t>Configure</a:t>
            </a:r>
            <a:endParaRPr lang="it-IT" sz="1200" dirty="0" smtClean="0"/>
          </a:p>
          <a:p>
            <a:pPr marL="0" indent="0">
              <a:buNone/>
            </a:pPr>
            <a:r>
              <a:rPr lang="it-IT" sz="1200" dirty="0" smtClean="0"/>
              <a:t>Terminal</a:t>
            </a:r>
          </a:p>
          <a:p>
            <a:pPr marL="0" indent="0">
              <a:buNone/>
            </a:pPr>
            <a:r>
              <a:rPr lang="it-IT" sz="1200" dirty="0" smtClean="0"/>
              <a:t>Interface </a:t>
            </a:r>
            <a:r>
              <a:rPr lang="it-IT" sz="1200" dirty="0" err="1" smtClean="0"/>
              <a:t>FastEthernet</a:t>
            </a:r>
            <a:r>
              <a:rPr lang="it-IT" sz="1200" dirty="0" smtClean="0"/>
              <a:t> 0/0</a:t>
            </a:r>
          </a:p>
          <a:p>
            <a:pPr marL="0" indent="0">
              <a:buNone/>
            </a:pPr>
            <a:r>
              <a:rPr lang="it-IT" sz="1200" dirty="0" smtClean="0"/>
              <a:t>Ip </a:t>
            </a:r>
            <a:r>
              <a:rPr lang="it-IT" sz="1200" dirty="0" err="1" smtClean="0"/>
              <a:t>address</a:t>
            </a:r>
            <a:r>
              <a:rPr lang="it-IT" sz="1200" dirty="0" smtClean="0"/>
              <a:t> 192.168.1.1 255.255.255.0</a:t>
            </a:r>
          </a:p>
          <a:p>
            <a:pPr marL="0" indent="0">
              <a:buNone/>
            </a:pPr>
            <a:endParaRPr lang="it-IT" sz="1200" dirty="0"/>
          </a:p>
          <a:p>
            <a:pPr marL="0" indent="0">
              <a:buNone/>
            </a:pPr>
            <a:r>
              <a:rPr lang="it-IT" sz="1200" dirty="0"/>
              <a:t>Interface </a:t>
            </a:r>
            <a:r>
              <a:rPr lang="it-IT" sz="1200" dirty="0" err="1"/>
              <a:t>FastEthernet</a:t>
            </a:r>
            <a:r>
              <a:rPr lang="it-IT" sz="1200" dirty="0"/>
              <a:t> </a:t>
            </a:r>
            <a:r>
              <a:rPr lang="it-IT" sz="1200" dirty="0" smtClean="0"/>
              <a:t>0/1</a:t>
            </a:r>
            <a:endParaRPr lang="it-IT" sz="1200" dirty="0"/>
          </a:p>
          <a:p>
            <a:pPr marL="0" indent="0">
              <a:buNone/>
            </a:pPr>
            <a:r>
              <a:rPr lang="it-IT" sz="1200" dirty="0"/>
              <a:t>Ip </a:t>
            </a:r>
            <a:r>
              <a:rPr lang="it-IT" sz="1200" dirty="0" err="1"/>
              <a:t>address</a:t>
            </a:r>
            <a:r>
              <a:rPr lang="it-IT" sz="1200" dirty="0"/>
              <a:t> </a:t>
            </a:r>
            <a:r>
              <a:rPr lang="it-IT" sz="1200" dirty="0" smtClean="0"/>
              <a:t>192.168.10.1 255.255.255.0</a:t>
            </a:r>
          </a:p>
          <a:p>
            <a:pPr marL="0" indent="0">
              <a:buNone/>
            </a:pPr>
            <a:r>
              <a:rPr lang="it-IT" sz="1200" dirty="0" smtClean="0"/>
              <a:t>No </a:t>
            </a:r>
            <a:r>
              <a:rPr lang="it-IT" sz="1200" dirty="0" err="1" smtClean="0"/>
              <a:t>shutdown</a:t>
            </a:r>
            <a:endParaRPr lang="it-IT" sz="1200" dirty="0" smtClean="0"/>
          </a:p>
          <a:p>
            <a:pPr marL="0" indent="0">
              <a:buNone/>
            </a:pPr>
            <a:endParaRPr lang="it-IT" sz="1200" dirty="0" smtClean="0"/>
          </a:p>
          <a:p>
            <a:pPr marL="0" indent="0">
              <a:buNone/>
            </a:pPr>
            <a:r>
              <a:rPr lang="it-IT" sz="1200" dirty="0" err="1" smtClean="0"/>
              <a:t>interface</a:t>
            </a:r>
            <a:r>
              <a:rPr lang="it-IT" sz="1200" dirty="0" smtClean="0"/>
              <a:t> </a:t>
            </a:r>
            <a:r>
              <a:rPr lang="it-IT" sz="1200" dirty="0" err="1"/>
              <a:t>FastEthernet</a:t>
            </a:r>
            <a:r>
              <a:rPr lang="it-IT" sz="1200" dirty="0"/>
              <a:t> 1</a:t>
            </a:r>
            <a:r>
              <a:rPr lang="it-IT" sz="1200" dirty="0" smtClean="0"/>
              <a:t>/0</a:t>
            </a:r>
            <a:endParaRPr lang="it-IT" sz="1200" dirty="0"/>
          </a:p>
          <a:p>
            <a:pPr marL="0" indent="0">
              <a:buNone/>
            </a:pPr>
            <a:r>
              <a:rPr lang="it-IT" sz="1200" dirty="0"/>
              <a:t>Ip </a:t>
            </a:r>
            <a:r>
              <a:rPr lang="it-IT" sz="1200" dirty="0" err="1"/>
              <a:t>address</a:t>
            </a:r>
            <a:r>
              <a:rPr lang="it-IT" sz="1200" dirty="0"/>
              <a:t> </a:t>
            </a:r>
            <a:r>
              <a:rPr lang="it-IT" sz="1200" dirty="0" smtClean="0"/>
              <a:t>192.168.11.1 </a:t>
            </a:r>
            <a:r>
              <a:rPr lang="it-IT" sz="1200" dirty="0"/>
              <a:t>255.255.255.0</a:t>
            </a:r>
          </a:p>
          <a:p>
            <a:pPr marL="0" indent="0">
              <a:buNone/>
            </a:pPr>
            <a:r>
              <a:rPr lang="it-IT" sz="1200" dirty="0"/>
              <a:t>No </a:t>
            </a:r>
            <a:r>
              <a:rPr lang="it-IT" sz="1200" dirty="0" err="1"/>
              <a:t>shutdown</a:t>
            </a:r>
            <a:endParaRPr lang="it-IT" sz="1200" dirty="0"/>
          </a:p>
          <a:p>
            <a:pPr marL="0" indent="0">
              <a:buNone/>
            </a:pPr>
            <a:r>
              <a:rPr lang="it-IT" sz="1200" dirty="0" smtClean="0"/>
              <a:t>Exit</a:t>
            </a:r>
          </a:p>
          <a:p>
            <a:pPr marL="0" indent="0">
              <a:buNone/>
            </a:pPr>
            <a:endParaRPr lang="it-IT" sz="1200" dirty="0"/>
          </a:p>
          <a:p>
            <a:pPr marL="0" indent="0">
              <a:buNone/>
            </a:pPr>
            <a:endParaRPr lang="it-IT" sz="1200" dirty="0"/>
          </a:p>
          <a:p>
            <a:pPr marL="0" indent="0">
              <a:buNone/>
            </a:pPr>
            <a:endParaRPr lang="it-IT" sz="1200" dirty="0" smtClean="0"/>
          </a:p>
          <a:p>
            <a:pPr marL="0" indent="0">
              <a:buNone/>
            </a:pPr>
            <a:endParaRPr lang="it-IT" sz="1200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704" y="436336"/>
            <a:ext cx="4108593" cy="2508703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434" y="3079976"/>
            <a:ext cx="4061863" cy="3595352"/>
          </a:xfrm>
          <a:prstGeom prst="rect">
            <a:avLst/>
          </a:prstGeom>
        </p:spPr>
      </p:pic>
      <p:sp>
        <p:nvSpPr>
          <p:cNvPr id="9" name="Rettangolo 8"/>
          <p:cNvSpPr/>
          <p:nvPr/>
        </p:nvSpPr>
        <p:spPr>
          <a:xfrm>
            <a:off x="3521825" y="1825625"/>
            <a:ext cx="6096000" cy="320292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it-IT" sz="1200" dirty="0">
                <a:solidFill>
                  <a:prstClr val="black"/>
                </a:solidFill>
              </a:rPr>
              <a:t>Router </a:t>
            </a:r>
            <a:r>
              <a:rPr lang="it-IT" sz="1200" dirty="0" err="1">
                <a:solidFill>
                  <a:prstClr val="black"/>
                </a:solidFill>
              </a:rPr>
              <a:t>rip</a:t>
            </a:r>
            <a:endParaRPr lang="it-IT" sz="1200" dirty="0">
              <a:solidFill>
                <a:prstClr val="black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it-IT" sz="1200" dirty="0">
                <a:solidFill>
                  <a:prstClr val="black"/>
                </a:solidFill>
              </a:rPr>
              <a:t>Version 2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it-IT" sz="1200" dirty="0">
                <a:solidFill>
                  <a:prstClr val="black"/>
                </a:solidFill>
              </a:rPr>
              <a:t>Network </a:t>
            </a:r>
            <a:r>
              <a:rPr lang="it-IT" sz="1200" dirty="0" smtClean="0">
                <a:solidFill>
                  <a:prstClr val="black"/>
                </a:solidFill>
              </a:rPr>
              <a:t>192.168.1.0</a:t>
            </a:r>
            <a:endParaRPr lang="it-IT" sz="1200" dirty="0">
              <a:solidFill>
                <a:prstClr val="black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it-IT" sz="1200" dirty="0">
                <a:solidFill>
                  <a:prstClr val="black"/>
                </a:solidFill>
              </a:rPr>
              <a:t>Network </a:t>
            </a:r>
            <a:r>
              <a:rPr lang="it-IT" sz="1200" dirty="0" smtClean="0">
                <a:solidFill>
                  <a:prstClr val="black"/>
                </a:solidFill>
              </a:rPr>
              <a:t>192.168.10.0</a:t>
            </a:r>
            <a:endParaRPr lang="it-IT" sz="1200" dirty="0">
              <a:solidFill>
                <a:prstClr val="black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it-IT" sz="1200" dirty="0">
                <a:solidFill>
                  <a:prstClr val="black"/>
                </a:solidFill>
              </a:rPr>
              <a:t>Network </a:t>
            </a:r>
            <a:r>
              <a:rPr lang="it-IT" sz="1200" dirty="0" smtClean="0">
                <a:solidFill>
                  <a:prstClr val="black"/>
                </a:solidFill>
              </a:rPr>
              <a:t>192.168.11.0</a:t>
            </a:r>
            <a:endParaRPr lang="it-IT" sz="1200" dirty="0">
              <a:solidFill>
                <a:prstClr val="black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it-IT" sz="1200" dirty="0">
                <a:solidFill>
                  <a:prstClr val="black"/>
                </a:solidFill>
              </a:rPr>
              <a:t>Exit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endParaRPr lang="it-IT" sz="1200" dirty="0">
              <a:solidFill>
                <a:prstClr val="black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it-IT" sz="1200" dirty="0">
                <a:solidFill>
                  <a:prstClr val="black"/>
                </a:solidFill>
              </a:rPr>
              <a:t>Ip domani-</a:t>
            </a:r>
            <a:r>
              <a:rPr lang="it-IT" sz="1200" dirty="0" err="1">
                <a:solidFill>
                  <a:prstClr val="black"/>
                </a:solidFill>
              </a:rPr>
              <a:t>lookup</a:t>
            </a:r>
            <a:endParaRPr lang="it-IT" sz="1200" dirty="0">
              <a:solidFill>
                <a:prstClr val="black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it-IT" sz="1200" dirty="0">
                <a:solidFill>
                  <a:prstClr val="black"/>
                </a:solidFill>
              </a:rPr>
              <a:t>Ip </a:t>
            </a:r>
            <a:r>
              <a:rPr lang="it-IT" sz="1200" dirty="0" err="1">
                <a:solidFill>
                  <a:prstClr val="black"/>
                </a:solidFill>
              </a:rPr>
              <a:t>name</a:t>
            </a:r>
            <a:r>
              <a:rPr lang="it-IT" sz="1200" dirty="0">
                <a:solidFill>
                  <a:prstClr val="black"/>
                </a:solidFill>
              </a:rPr>
              <a:t>-server 192.168.4.2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it-IT" sz="1200" dirty="0">
                <a:solidFill>
                  <a:prstClr val="black"/>
                </a:solidFill>
              </a:rPr>
              <a:t>Exit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it-IT" sz="1200" dirty="0" smtClean="0">
                <a:solidFill>
                  <a:prstClr val="black"/>
                </a:solidFill>
              </a:rPr>
              <a:t>Copy-</a:t>
            </a:r>
            <a:r>
              <a:rPr lang="it-IT" sz="1200" dirty="0" err="1" smtClean="0">
                <a:solidFill>
                  <a:prstClr val="black"/>
                </a:solidFill>
              </a:rPr>
              <a:t>running</a:t>
            </a:r>
            <a:r>
              <a:rPr lang="it-IT" sz="1200" dirty="0" smtClean="0">
                <a:solidFill>
                  <a:prstClr val="black"/>
                </a:solidFill>
              </a:rPr>
              <a:t>-</a:t>
            </a:r>
            <a:r>
              <a:rPr lang="it-IT" sz="1200" dirty="0" err="1" smtClean="0">
                <a:solidFill>
                  <a:prstClr val="black"/>
                </a:solidFill>
              </a:rPr>
              <a:t>config</a:t>
            </a:r>
            <a:r>
              <a:rPr lang="it-IT" sz="1200" dirty="0" smtClean="0">
                <a:solidFill>
                  <a:prstClr val="black"/>
                </a:solidFill>
              </a:rPr>
              <a:t>-startup-</a:t>
            </a:r>
            <a:r>
              <a:rPr lang="it-IT" sz="1200" dirty="0" err="1" smtClean="0">
                <a:solidFill>
                  <a:prstClr val="black"/>
                </a:solidFill>
              </a:rPr>
              <a:t>config</a:t>
            </a:r>
            <a:endParaRPr lang="it-IT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80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63633" y="300896"/>
            <a:ext cx="10515600" cy="1325563"/>
          </a:xfrm>
        </p:spPr>
        <p:txBody>
          <a:bodyPr/>
          <a:lstStyle/>
          <a:p>
            <a:r>
              <a:rPr lang="it-IT" b="1" dirty="0" smtClean="0">
                <a:solidFill>
                  <a:srgbClr val="FF0000"/>
                </a:solidFill>
              </a:rPr>
              <a:t>Edificio B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663633" y="1875501"/>
            <a:ext cx="10515600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it-IT" dirty="0" smtClean="0"/>
              <a:t>Host : 100</a:t>
            </a:r>
          </a:p>
          <a:p>
            <a:pPr marL="457200" lvl="1" indent="0">
              <a:buNone/>
            </a:pPr>
            <a:endParaRPr lang="it-IT" dirty="0"/>
          </a:p>
          <a:p>
            <a:pPr marL="457200" lvl="1" indent="0">
              <a:buNone/>
            </a:pPr>
            <a:r>
              <a:rPr lang="it-IT" dirty="0" smtClean="0"/>
              <a:t>Sottorete : 192.168.2.0</a:t>
            </a:r>
          </a:p>
          <a:p>
            <a:pPr marL="457200" lvl="1" indent="0">
              <a:buNone/>
            </a:pPr>
            <a:endParaRPr lang="it-IT" dirty="0"/>
          </a:p>
          <a:p>
            <a:pPr marL="457200" lvl="1" indent="0">
              <a:buNone/>
            </a:pPr>
            <a:r>
              <a:rPr lang="it-IT" dirty="0" smtClean="0"/>
              <a:t>Collegamenti : A-B,B-C,B-D,B-E</a:t>
            </a:r>
            <a:endParaRPr lang="it-IT" dirty="0"/>
          </a:p>
        </p:txBody>
      </p:sp>
      <p:graphicFrame>
        <p:nvGraphicFramePr>
          <p:cNvPr id="7" name="Tabel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962206"/>
              </p:ext>
            </p:extLst>
          </p:nvPr>
        </p:nvGraphicFramePr>
        <p:xfrm>
          <a:off x="1790931" y="4250841"/>
          <a:ext cx="81279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52154564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71657670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65611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NOME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DISPOSITIVO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INDIRIZZO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245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RB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ROUTER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192.168.2.1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DNS2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SERVER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192.168.2.2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528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HA1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HOST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192.168.2.3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690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.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.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.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139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HA100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HOST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192.168.2.101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342502"/>
                  </a:ext>
                </a:extLst>
              </a:tr>
            </a:tbl>
          </a:graphicData>
        </a:graphic>
      </p:graphicFrame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957" y="759757"/>
            <a:ext cx="4648849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23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smtClean="0">
                <a:solidFill>
                  <a:srgbClr val="FF0000"/>
                </a:solidFill>
              </a:rPr>
              <a:t>Configurazione host B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smtClean="0"/>
              <a:t>HB</a:t>
            </a:r>
            <a:endParaRPr lang="it-IT" dirty="0"/>
          </a:p>
          <a:p>
            <a:pPr marL="0" indent="0">
              <a:buNone/>
            </a:pPr>
            <a:r>
              <a:rPr lang="it-IT" dirty="0" smtClean="0"/>
              <a:t>Ip 192.168.2.2/24 192.168.2.1</a:t>
            </a:r>
          </a:p>
          <a:p>
            <a:pPr marL="0" indent="0">
              <a:buNone/>
            </a:pPr>
            <a:r>
              <a:rPr lang="it-IT" dirty="0" smtClean="0"/>
              <a:t>Ip dns 192.168.4.2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smtClean="0"/>
              <a:t>DNS2</a:t>
            </a:r>
          </a:p>
          <a:p>
            <a:pPr marL="0" indent="0">
              <a:buNone/>
            </a:pPr>
            <a:r>
              <a:rPr lang="it-IT" dirty="0" smtClean="0"/>
              <a:t>Ip 192.168.2.2/24 192.168.2.1</a:t>
            </a:r>
          </a:p>
          <a:p>
            <a:pPr marL="0" indent="0">
              <a:buNone/>
            </a:pPr>
            <a:r>
              <a:rPr lang="it-IT" dirty="0" smtClean="0"/>
              <a:t>save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644" y="1027906"/>
            <a:ext cx="4648849" cy="236253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871" y="3790603"/>
            <a:ext cx="3823459" cy="258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5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Configurazione SERVER DNS2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smtClean="0"/>
              <a:t>Domain alegiovi.it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smtClean="0"/>
              <a:t>Nameserver 192.168.2.2</a:t>
            </a:r>
          </a:p>
          <a:p>
            <a:pPr marL="0" indent="0">
              <a:buNone/>
            </a:pPr>
            <a:r>
              <a:rPr lang="it-IT" dirty="0" smtClean="0"/>
              <a:t>Nameserver 192.168.6.2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smtClean="0"/>
              <a:t>192.168.2.2</a:t>
            </a:r>
            <a:r>
              <a:rPr lang="it-IT" dirty="0" smtClean="0">
                <a:sym typeface="Wingdings" panose="05000000000000000000" pitchFamily="2" charset="2"/>
              </a:rPr>
              <a:t>DNS INTERNO(DNS2)</a:t>
            </a:r>
            <a:endParaRPr lang="it-IT" dirty="0"/>
          </a:p>
          <a:p>
            <a:pPr marL="0" indent="0">
              <a:buNone/>
            </a:pPr>
            <a:r>
              <a:rPr lang="it-IT" dirty="0" smtClean="0"/>
              <a:t>192.168.6.2</a:t>
            </a:r>
            <a:r>
              <a:rPr lang="it-IT" dirty="0" smtClean="0">
                <a:sym typeface="Wingdings" panose="05000000000000000000" pitchFamily="2" charset="2"/>
              </a:rPr>
              <a:t></a:t>
            </a:r>
            <a:r>
              <a:rPr lang="it-IT" dirty="0">
                <a:sym typeface="Wingdings" panose="05000000000000000000" pitchFamily="2" charset="2"/>
              </a:rPr>
              <a:t> DNS </a:t>
            </a:r>
            <a:r>
              <a:rPr lang="it-IT" dirty="0" smtClean="0">
                <a:sym typeface="Wingdings" panose="05000000000000000000" pitchFamily="2" charset="2"/>
              </a:rPr>
              <a:t>ESTERNO(DNS1</a:t>
            </a:r>
            <a:r>
              <a:rPr lang="it-IT" dirty="0" smtClean="0">
                <a:sym typeface="Wingdings" panose="05000000000000000000" pitchFamily="2" charset="2"/>
              </a:rPr>
              <a:t>)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973" y="1690688"/>
            <a:ext cx="4648849" cy="2362530"/>
          </a:xfrm>
          <a:prstGeom prst="rect">
            <a:avLst/>
          </a:prstGeom>
        </p:spPr>
      </p:pic>
      <p:sp>
        <p:nvSpPr>
          <p:cNvPr id="5" name="Ovale 4"/>
          <p:cNvSpPr/>
          <p:nvPr/>
        </p:nvSpPr>
        <p:spPr>
          <a:xfrm>
            <a:off x="9825644" y="1825625"/>
            <a:ext cx="1113905" cy="14662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885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rgbClr val="FF0000"/>
                </a:solidFill>
              </a:rPr>
              <a:t>Definizione Master	</a:t>
            </a:r>
            <a:r>
              <a:rPr lang="it-IT" dirty="0" smtClean="0"/>
              <a:t>			</a:t>
            </a:r>
            <a:r>
              <a:rPr lang="it-IT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name.conf</a:t>
            </a:r>
            <a:endParaRPr lang="it-IT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1100" dirty="0"/>
              <a:t>//dns2 è master per </a:t>
            </a:r>
            <a:r>
              <a:rPr lang="it-IT" sz="1100" dirty="0" err="1"/>
              <a:t>reteA</a:t>
            </a:r>
            <a:r>
              <a:rPr lang="it-IT" sz="1100" dirty="0"/>
              <a:t> alegiovi</a:t>
            </a:r>
            <a:r>
              <a:rPr lang="it-IT" sz="1100" dirty="0" smtClean="0"/>
              <a:t>.it</a:t>
            </a:r>
          </a:p>
          <a:p>
            <a:pPr marL="0" indent="0">
              <a:buNone/>
            </a:pPr>
            <a:r>
              <a:rPr lang="it-IT" sz="1100" dirty="0" smtClean="0"/>
              <a:t>zone «‹reteA.alegiovi.it»{</a:t>
            </a:r>
          </a:p>
          <a:p>
            <a:pPr marL="0" indent="0">
              <a:buNone/>
            </a:pPr>
            <a:r>
              <a:rPr lang="it-IT" sz="1100" dirty="0" smtClean="0"/>
              <a:t>	</a:t>
            </a:r>
            <a:r>
              <a:rPr lang="it-IT" sz="1100" dirty="0" err="1" smtClean="0"/>
              <a:t>type</a:t>
            </a:r>
            <a:r>
              <a:rPr lang="it-IT" sz="1100" dirty="0" smtClean="0"/>
              <a:t> master </a:t>
            </a:r>
          </a:p>
          <a:p>
            <a:pPr marL="0" indent="0">
              <a:buNone/>
            </a:pPr>
            <a:r>
              <a:rPr lang="it-IT" sz="1100" dirty="0" smtClean="0"/>
              <a:t>file </a:t>
            </a:r>
            <a:r>
              <a:rPr lang="it-IT" sz="1100" dirty="0"/>
              <a:t>«</a:t>
            </a:r>
            <a:r>
              <a:rPr lang="it-IT" sz="1100" dirty="0" err="1" smtClean="0"/>
              <a:t>etc</a:t>
            </a:r>
            <a:r>
              <a:rPr lang="it-IT" sz="1100" dirty="0" smtClean="0"/>
              <a:t>/</a:t>
            </a:r>
            <a:r>
              <a:rPr lang="it-IT" sz="1100" dirty="0" err="1" smtClean="0"/>
              <a:t>bind</a:t>
            </a:r>
            <a:r>
              <a:rPr lang="it-IT" sz="1100" dirty="0" smtClean="0"/>
              <a:t>/</a:t>
            </a:r>
            <a:r>
              <a:rPr lang="it-IT" sz="1100" dirty="0" err="1" smtClean="0"/>
              <a:t>reteA</a:t>
            </a:r>
            <a:r>
              <a:rPr lang="it-IT" sz="1100" dirty="0" smtClean="0"/>
              <a:t>.</a:t>
            </a:r>
            <a:r>
              <a:rPr lang="it-IT" sz="1100" dirty="0"/>
              <a:t> </a:t>
            </a:r>
            <a:r>
              <a:rPr lang="it-IT" sz="1100" dirty="0" err="1"/>
              <a:t>alegiovi</a:t>
            </a:r>
            <a:r>
              <a:rPr lang="it-IT" sz="1100" dirty="0" err="1" smtClean="0"/>
              <a:t>.it.db</a:t>
            </a:r>
            <a:r>
              <a:rPr lang="it-IT" sz="1100" dirty="0"/>
              <a:t>»}</a:t>
            </a:r>
            <a:r>
              <a:rPr lang="it-IT" sz="1100" dirty="0" smtClean="0"/>
              <a:t>;</a:t>
            </a:r>
          </a:p>
          <a:p>
            <a:pPr marL="0" indent="0">
              <a:buNone/>
            </a:pPr>
            <a:endParaRPr lang="it-IT" sz="1100" dirty="0" smtClean="0"/>
          </a:p>
          <a:p>
            <a:pPr marL="0" indent="0">
              <a:buNone/>
            </a:pPr>
            <a:r>
              <a:rPr lang="it-IT" sz="1100" dirty="0" smtClean="0"/>
              <a:t>//</a:t>
            </a:r>
            <a:r>
              <a:rPr lang="it-IT" sz="1100" dirty="0"/>
              <a:t>dns2 è master per </a:t>
            </a:r>
            <a:r>
              <a:rPr lang="it-IT" sz="1100" dirty="0" err="1"/>
              <a:t>reteB</a:t>
            </a:r>
            <a:r>
              <a:rPr lang="it-IT" sz="1100" dirty="0"/>
              <a:t> alegiovi</a:t>
            </a:r>
            <a:r>
              <a:rPr lang="it-IT" sz="1100" dirty="0" smtClean="0"/>
              <a:t>.it </a:t>
            </a:r>
          </a:p>
          <a:p>
            <a:pPr marL="0" indent="0">
              <a:buNone/>
            </a:pPr>
            <a:r>
              <a:rPr lang="it-IT" sz="1100" dirty="0" smtClean="0"/>
              <a:t>zone </a:t>
            </a:r>
            <a:r>
              <a:rPr lang="it-IT" sz="1100" dirty="0"/>
              <a:t>«</a:t>
            </a:r>
            <a:r>
              <a:rPr lang="it-IT" sz="1100" dirty="0" err="1" smtClean="0"/>
              <a:t>reteB</a:t>
            </a:r>
            <a:r>
              <a:rPr lang="it-IT" sz="1100" dirty="0" smtClean="0"/>
              <a:t>.</a:t>
            </a:r>
            <a:r>
              <a:rPr lang="it-IT" sz="1100" dirty="0"/>
              <a:t> alegiovi</a:t>
            </a:r>
            <a:r>
              <a:rPr lang="it-IT" sz="1100" dirty="0" smtClean="0"/>
              <a:t>.it</a:t>
            </a:r>
            <a:r>
              <a:rPr lang="it-IT" sz="1100" dirty="0"/>
              <a:t>»{</a:t>
            </a:r>
          </a:p>
          <a:p>
            <a:pPr marL="0" indent="0">
              <a:buNone/>
            </a:pPr>
            <a:r>
              <a:rPr lang="it-IT" sz="1100" dirty="0" smtClean="0"/>
              <a:t>	</a:t>
            </a:r>
            <a:r>
              <a:rPr lang="it-IT" sz="1100" dirty="0" err="1" smtClean="0"/>
              <a:t>type</a:t>
            </a:r>
            <a:r>
              <a:rPr lang="it-IT" sz="1100" dirty="0" smtClean="0"/>
              <a:t> master </a:t>
            </a:r>
          </a:p>
          <a:p>
            <a:pPr marL="0" indent="0">
              <a:buNone/>
            </a:pPr>
            <a:r>
              <a:rPr lang="it-IT" sz="1100" dirty="0" smtClean="0"/>
              <a:t>file </a:t>
            </a:r>
            <a:r>
              <a:rPr lang="it-IT" sz="1100" dirty="0"/>
              <a:t>«</a:t>
            </a:r>
            <a:r>
              <a:rPr lang="it-IT" sz="1100" dirty="0" err="1" smtClean="0"/>
              <a:t>etc</a:t>
            </a:r>
            <a:r>
              <a:rPr lang="it-IT" sz="1100" dirty="0" smtClean="0"/>
              <a:t>/</a:t>
            </a:r>
            <a:r>
              <a:rPr lang="it-IT" sz="1100" dirty="0" err="1" smtClean="0"/>
              <a:t>bind</a:t>
            </a:r>
            <a:r>
              <a:rPr lang="it-IT" sz="1100" dirty="0" smtClean="0"/>
              <a:t>/</a:t>
            </a:r>
            <a:r>
              <a:rPr lang="it-IT" sz="1100" dirty="0" err="1" smtClean="0"/>
              <a:t>reteB</a:t>
            </a:r>
            <a:r>
              <a:rPr lang="it-IT" sz="1100" dirty="0" smtClean="0"/>
              <a:t>.</a:t>
            </a:r>
            <a:r>
              <a:rPr lang="it-IT" sz="1100" dirty="0"/>
              <a:t> </a:t>
            </a:r>
            <a:r>
              <a:rPr lang="it-IT" sz="1100" dirty="0" err="1"/>
              <a:t>alegiovi</a:t>
            </a:r>
            <a:r>
              <a:rPr lang="it-IT" sz="1100" dirty="0" err="1" smtClean="0"/>
              <a:t>.it.db</a:t>
            </a:r>
            <a:r>
              <a:rPr lang="it-IT" sz="1100" dirty="0"/>
              <a:t>»}</a:t>
            </a:r>
            <a:r>
              <a:rPr lang="it-IT" sz="1100" dirty="0" smtClean="0"/>
              <a:t>;</a:t>
            </a:r>
          </a:p>
          <a:p>
            <a:pPr marL="0" indent="0">
              <a:buNone/>
            </a:pPr>
            <a:endParaRPr lang="it-IT" sz="1100" dirty="0" smtClean="0"/>
          </a:p>
          <a:p>
            <a:pPr marL="0" indent="0">
              <a:buNone/>
            </a:pPr>
            <a:r>
              <a:rPr lang="it-IT" sz="1100" dirty="0" smtClean="0"/>
              <a:t>//</a:t>
            </a:r>
            <a:r>
              <a:rPr lang="it-IT" sz="1100" dirty="0"/>
              <a:t>dns2 è master per </a:t>
            </a:r>
            <a:r>
              <a:rPr lang="it-IT" sz="1100" dirty="0" err="1"/>
              <a:t>reteC</a:t>
            </a:r>
            <a:r>
              <a:rPr lang="it-IT" sz="1100" dirty="0"/>
              <a:t> alegiovi</a:t>
            </a:r>
            <a:r>
              <a:rPr lang="it-IT" sz="1100" dirty="0" smtClean="0"/>
              <a:t>.it</a:t>
            </a:r>
          </a:p>
          <a:p>
            <a:pPr marL="0" indent="0">
              <a:buNone/>
            </a:pPr>
            <a:r>
              <a:rPr lang="it-IT" sz="1100" dirty="0" smtClean="0"/>
              <a:t>zone </a:t>
            </a:r>
            <a:r>
              <a:rPr lang="it-IT" sz="1100" dirty="0"/>
              <a:t>«</a:t>
            </a:r>
            <a:r>
              <a:rPr lang="it-IT" sz="1100" dirty="0" err="1" smtClean="0"/>
              <a:t>reteC</a:t>
            </a:r>
            <a:r>
              <a:rPr lang="it-IT" sz="1100" dirty="0" smtClean="0"/>
              <a:t>.</a:t>
            </a:r>
            <a:r>
              <a:rPr lang="it-IT" sz="1100" dirty="0"/>
              <a:t> alegiovi</a:t>
            </a:r>
            <a:r>
              <a:rPr lang="it-IT" sz="1100" dirty="0" smtClean="0"/>
              <a:t>.it</a:t>
            </a:r>
          </a:p>
          <a:p>
            <a:pPr marL="0" indent="0">
              <a:buNone/>
            </a:pPr>
            <a:r>
              <a:rPr lang="it-IT" sz="1100" dirty="0" smtClean="0"/>
              <a:t>	*</a:t>
            </a:r>
            <a:r>
              <a:rPr lang="it-IT" sz="1100" dirty="0" err="1"/>
              <a:t>type</a:t>
            </a:r>
            <a:r>
              <a:rPr lang="it-IT" sz="1100" dirty="0"/>
              <a:t> </a:t>
            </a:r>
            <a:r>
              <a:rPr lang="it-IT" sz="1100" dirty="0" smtClean="0"/>
              <a:t>master </a:t>
            </a:r>
          </a:p>
          <a:p>
            <a:pPr marL="0" indent="0">
              <a:buNone/>
            </a:pPr>
            <a:r>
              <a:rPr lang="it-IT" sz="1100" dirty="0" smtClean="0"/>
              <a:t>file </a:t>
            </a:r>
            <a:r>
              <a:rPr lang="it-IT" sz="1100" dirty="0"/>
              <a:t>«</a:t>
            </a:r>
            <a:r>
              <a:rPr lang="it-IT" sz="1100" dirty="0" err="1"/>
              <a:t>etc</a:t>
            </a:r>
            <a:r>
              <a:rPr lang="it-IT" sz="1100" dirty="0"/>
              <a:t>/</a:t>
            </a:r>
            <a:r>
              <a:rPr lang="it-IT" sz="1100" dirty="0" err="1"/>
              <a:t>bind</a:t>
            </a:r>
            <a:r>
              <a:rPr lang="it-IT" sz="1100" dirty="0"/>
              <a:t>/</a:t>
            </a:r>
            <a:r>
              <a:rPr lang="it-IT" sz="1100" dirty="0" err="1"/>
              <a:t>reteC</a:t>
            </a:r>
            <a:r>
              <a:rPr lang="it-IT" sz="1100" dirty="0" smtClean="0"/>
              <a:t>.</a:t>
            </a:r>
            <a:r>
              <a:rPr lang="it-IT" sz="1100" dirty="0"/>
              <a:t> </a:t>
            </a:r>
            <a:r>
              <a:rPr lang="it-IT" sz="1100" dirty="0" err="1"/>
              <a:t>alegiovi</a:t>
            </a:r>
            <a:r>
              <a:rPr lang="it-IT" sz="1100" dirty="0" err="1" smtClean="0"/>
              <a:t>.it.db</a:t>
            </a:r>
            <a:r>
              <a:rPr lang="it-IT" sz="1100" dirty="0" smtClean="0"/>
              <a:t>»};</a:t>
            </a:r>
          </a:p>
        </p:txBody>
      </p:sp>
      <p:sp>
        <p:nvSpPr>
          <p:cNvPr id="4" name="Rettangolo 3"/>
          <p:cNvSpPr/>
          <p:nvPr/>
        </p:nvSpPr>
        <p:spPr>
          <a:xfrm>
            <a:off x="3164378" y="1825625"/>
            <a:ext cx="2571404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100" dirty="0"/>
              <a:t>//dns2 è master per </a:t>
            </a:r>
            <a:r>
              <a:rPr lang="it-IT" sz="1100" dirty="0" err="1"/>
              <a:t>reteD</a:t>
            </a:r>
            <a:r>
              <a:rPr lang="it-IT" sz="1100" dirty="0"/>
              <a:t> alegiovi</a:t>
            </a:r>
            <a:r>
              <a:rPr lang="it-IT" sz="1100" dirty="0" smtClean="0"/>
              <a:t>.it</a:t>
            </a:r>
            <a:endParaRPr lang="it-IT" sz="1100" dirty="0"/>
          </a:p>
          <a:p>
            <a:r>
              <a:rPr lang="it-IT" sz="1100" dirty="0"/>
              <a:t>zone «</a:t>
            </a:r>
            <a:r>
              <a:rPr lang="it-IT" sz="1100" dirty="0" err="1" smtClean="0"/>
              <a:t>reteD</a:t>
            </a:r>
            <a:r>
              <a:rPr lang="it-IT" sz="1100" dirty="0" smtClean="0"/>
              <a:t>.</a:t>
            </a:r>
            <a:r>
              <a:rPr lang="it-IT" sz="1100" dirty="0"/>
              <a:t> alegiovi</a:t>
            </a:r>
            <a:r>
              <a:rPr lang="it-IT" sz="1100" dirty="0" smtClean="0"/>
              <a:t>.it</a:t>
            </a:r>
            <a:r>
              <a:rPr lang="it-IT" sz="1100" dirty="0"/>
              <a:t>»{</a:t>
            </a:r>
          </a:p>
          <a:p>
            <a:r>
              <a:rPr lang="it-IT" sz="1100" dirty="0"/>
              <a:t>	</a:t>
            </a:r>
            <a:r>
              <a:rPr lang="it-IT" sz="1100" dirty="0" err="1"/>
              <a:t>type</a:t>
            </a:r>
            <a:r>
              <a:rPr lang="it-IT" sz="1100" dirty="0"/>
              <a:t> master</a:t>
            </a:r>
          </a:p>
          <a:p>
            <a:r>
              <a:rPr lang="it-IT" sz="1100" dirty="0"/>
              <a:t>file «</a:t>
            </a:r>
            <a:r>
              <a:rPr lang="it-IT" sz="1100" dirty="0" err="1"/>
              <a:t>erc</a:t>
            </a:r>
            <a:r>
              <a:rPr lang="it-IT" sz="1100" dirty="0"/>
              <a:t>/</a:t>
            </a:r>
            <a:r>
              <a:rPr lang="it-IT" sz="1100" dirty="0" err="1"/>
              <a:t>bind</a:t>
            </a:r>
            <a:r>
              <a:rPr lang="it-IT" sz="1100" dirty="0"/>
              <a:t>/</a:t>
            </a:r>
            <a:r>
              <a:rPr lang="it-IT" sz="1100" dirty="0" err="1"/>
              <a:t>reteD</a:t>
            </a:r>
            <a:r>
              <a:rPr lang="it-IT" sz="1100" dirty="0" smtClean="0"/>
              <a:t>.</a:t>
            </a:r>
            <a:r>
              <a:rPr lang="it-IT" sz="1100" dirty="0"/>
              <a:t> </a:t>
            </a:r>
            <a:r>
              <a:rPr lang="it-IT" sz="1100" dirty="0" err="1"/>
              <a:t>alegiovi</a:t>
            </a:r>
            <a:r>
              <a:rPr lang="it-IT" sz="1100" dirty="0" err="1" smtClean="0"/>
              <a:t>.it.db</a:t>
            </a:r>
            <a:r>
              <a:rPr lang="it-IT" sz="1100" dirty="0" smtClean="0"/>
              <a:t>»};</a:t>
            </a:r>
          </a:p>
          <a:p>
            <a:endParaRPr lang="it-IT" sz="1100" dirty="0"/>
          </a:p>
          <a:p>
            <a:r>
              <a:rPr lang="it-IT" sz="1100" dirty="0"/>
              <a:t>//dns2 è master per rete alegiovi</a:t>
            </a:r>
            <a:r>
              <a:rPr lang="it-IT" sz="1100" dirty="0" smtClean="0"/>
              <a:t>.it</a:t>
            </a:r>
            <a:endParaRPr lang="it-IT" sz="1100" dirty="0"/>
          </a:p>
          <a:p>
            <a:r>
              <a:rPr lang="it-IT" sz="1100" dirty="0" smtClean="0"/>
              <a:t>zone «reteE.marco.it</a:t>
            </a:r>
            <a:r>
              <a:rPr lang="it-IT" sz="1100" dirty="0"/>
              <a:t>»{</a:t>
            </a:r>
          </a:p>
          <a:p>
            <a:r>
              <a:rPr lang="it-IT" sz="1100" dirty="0"/>
              <a:t>	</a:t>
            </a:r>
            <a:r>
              <a:rPr lang="it-IT" sz="1100" dirty="0" err="1"/>
              <a:t>type</a:t>
            </a:r>
            <a:r>
              <a:rPr lang="it-IT" sz="1100" dirty="0"/>
              <a:t> master</a:t>
            </a:r>
          </a:p>
          <a:p>
            <a:r>
              <a:rPr lang="it-IT" sz="1100" dirty="0"/>
              <a:t>file «</a:t>
            </a:r>
            <a:r>
              <a:rPr lang="it-IT" sz="1100" dirty="0" err="1"/>
              <a:t>etc</a:t>
            </a:r>
            <a:r>
              <a:rPr lang="it-IT" sz="1100" dirty="0"/>
              <a:t>/</a:t>
            </a:r>
            <a:r>
              <a:rPr lang="it-IT" sz="1100" dirty="0" err="1"/>
              <a:t>bind</a:t>
            </a:r>
            <a:r>
              <a:rPr lang="it-IT" sz="1100" dirty="0"/>
              <a:t>/</a:t>
            </a:r>
            <a:r>
              <a:rPr lang="it-IT" sz="1100" dirty="0" err="1"/>
              <a:t>reteE</a:t>
            </a:r>
            <a:r>
              <a:rPr lang="it-IT" sz="1100" dirty="0" smtClean="0"/>
              <a:t>.</a:t>
            </a:r>
            <a:r>
              <a:rPr lang="it-IT" sz="1100" dirty="0"/>
              <a:t> </a:t>
            </a:r>
            <a:r>
              <a:rPr lang="it-IT" sz="1100" dirty="0" err="1"/>
              <a:t>alegiovi</a:t>
            </a:r>
            <a:r>
              <a:rPr lang="it-IT" sz="1100" dirty="0" err="1" smtClean="0"/>
              <a:t>.it.db</a:t>
            </a:r>
            <a:r>
              <a:rPr lang="it-IT" sz="1100" dirty="0" smtClean="0"/>
              <a:t>»};</a:t>
            </a:r>
            <a:endParaRPr lang="it-IT" sz="1100" dirty="0"/>
          </a:p>
        </p:txBody>
      </p:sp>
      <p:pic>
        <p:nvPicPr>
          <p:cNvPr id="5" name="Segnaposto contenuto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056" y="3377508"/>
            <a:ext cx="6593458" cy="2951018"/>
          </a:xfrm>
          <a:prstGeom prst="rect">
            <a:avLst/>
          </a:prstGeom>
        </p:spPr>
      </p:pic>
      <p:sp>
        <p:nvSpPr>
          <p:cNvPr id="6" name="Ovale 5"/>
          <p:cNvSpPr/>
          <p:nvPr/>
        </p:nvSpPr>
        <p:spPr>
          <a:xfrm>
            <a:off x="7689273" y="4738255"/>
            <a:ext cx="465512" cy="5652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497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b="1" dirty="0" err="1">
                <a:solidFill>
                  <a:srgbClr val="FF0000"/>
                </a:solidFill>
              </a:rPr>
              <a:t>Mapping</a:t>
            </a:r>
            <a:r>
              <a:rPr lang="it-IT" b="1" dirty="0">
                <a:solidFill>
                  <a:srgbClr val="FF0000"/>
                </a:solidFill>
              </a:rPr>
              <a:t> inverso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it-IT" dirty="0" smtClean="0"/>
              <a:t>//</a:t>
            </a:r>
            <a:r>
              <a:rPr lang="it-IT" dirty="0"/>
              <a:t>reverse </a:t>
            </a:r>
            <a:r>
              <a:rPr lang="it-IT" dirty="0" err="1"/>
              <a:t>mapping</a:t>
            </a:r>
            <a:r>
              <a:rPr lang="it-IT" dirty="0"/>
              <a:t> per </a:t>
            </a:r>
            <a:r>
              <a:rPr lang="it-IT" dirty="0" err="1"/>
              <a:t>reteE</a:t>
            </a:r>
            <a:r>
              <a:rPr lang="it-IT" dirty="0"/>
              <a:t> </a:t>
            </a:r>
            <a:r>
              <a:rPr lang="it-IT" dirty="0" smtClean="0"/>
              <a:t>alegiovi.it</a:t>
            </a:r>
          </a:p>
          <a:p>
            <a:pPr marL="0" indent="0">
              <a:buNone/>
            </a:pPr>
            <a:r>
              <a:rPr lang="it-IT" dirty="0" smtClean="0"/>
              <a:t>zone«5.168.192.in-addr.arpa»{</a:t>
            </a:r>
          </a:p>
          <a:p>
            <a:pPr marL="0" indent="0">
              <a:buNone/>
            </a:pPr>
            <a:r>
              <a:rPr lang="it-IT" dirty="0" err="1" smtClean="0"/>
              <a:t>type</a:t>
            </a:r>
            <a:r>
              <a:rPr lang="it-IT" dirty="0" smtClean="0"/>
              <a:t> </a:t>
            </a:r>
            <a:r>
              <a:rPr lang="it-IT" dirty="0"/>
              <a:t>master</a:t>
            </a:r>
            <a:r>
              <a:rPr lang="it-IT" dirty="0" smtClean="0"/>
              <a:t>,</a:t>
            </a:r>
          </a:p>
          <a:p>
            <a:pPr marL="0" indent="0">
              <a:buNone/>
            </a:pPr>
            <a:r>
              <a:rPr lang="it-IT" dirty="0" smtClean="0"/>
              <a:t>File </a:t>
            </a:r>
            <a:r>
              <a:rPr lang="it-IT" dirty="0"/>
              <a:t>«/</a:t>
            </a:r>
            <a:r>
              <a:rPr lang="it-IT" dirty="0" err="1"/>
              <a:t>etc</a:t>
            </a:r>
            <a:r>
              <a:rPr lang="it-IT" dirty="0"/>
              <a:t>/</a:t>
            </a:r>
            <a:r>
              <a:rPr lang="it-IT" dirty="0" err="1"/>
              <a:t>bind</a:t>
            </a:r>
            <a:r>
              <a:rPr lang="it-IT" dirty="0"/>
              <a:t>/5.168.192.in-addr.arpa.db</a:t>
            </a:r>
            <a:r>
              <a:rPr lang="it-IT" dirty="0" smtClean="0"/>
              <a:t>»;</a:t>
            </a:r>
          </a:p>
          <a:p>
            <a:pPr marL="0" indent="0">
              <a:buNone/>
            </a:pPr>
            <a:r>
              <a:rPr lang="it-IT" dirty="0" smtClean="0"/>
              <a:t>};</a:t>
            </a:r>
          </a:p>
          <a:p>
            <a:pPr marL="0" indent="0">
              <a:buNone/>
            </a:pPr>
            <a:r>
              <a:rPr lang="it-IT" dirty="0" smtClean="0"/>
              <a:t>//</a:t>
            </a:r>
            <a:r>
              <a:rPr lang="it-IT" dirty="0"/>
              <a:t>reverse </a:t>
            </a:r>
            <a:r>
              <a:rPr lang="it-IT" dirty="0" err="1"/>
              <a:t>mapping</a:t>
            </a:r>
            <a:r>
              <a:rPr lang="it-IT" dirty="0"/>
              <a:t> per </a:t>
            </a:r>
            <a:r>
              <a:rPr lang="it-IT" dirty="0" err="1"/>
              <a:t>reteD</a:t>
            </a:r>
            <a:r>
              <a:rPr lang="it-IT" dirty="0"/>
              <a:t> </a:t>
            </a:r>
            <a:r>
              <a:rPr lang="it-IT" dirty="0" smtClean="0"/>
              <a:t>alegiovi.it</a:t>
            </a:r>
          </a:p>
          <a:p>
            <a:pPr marL="0" indent="0">
              <a:buNone/>
            </a:pPr>
            <a:r>
              <a:rPr lang="it-IT" dirty="0" smtClean="0"/>
              <a:t> zone(4.168.192.in-addr.arpa»{</a:t>
            </a:r>
          </a:p>
          <a:p>
            <a:pPr marL="0" indent="0">
              <a:buNone/>
            </a:pPr>
            <a:r>
              <a:rPr lang="it-IT" dirty="0" err="1" smtClean="0"/>
              <a:t>type</a:t>
            </a:r>
            <a:r>
              <a:rPr lang="it-IT" dirty="0" smtClean="0"/>
              <a:t> </a:t>
            </a:r>
            <a:r>
              <a:rPr lang="it-IT" dirty="0"/>
              <a:t>master</a:t>
            </a:r>
            <a:r>
              <a:rPr lang="it-IT" dirty="0" smtClean="0"/>
              <a:t>,</a:t>
            </a:r>
          </a:p>
          <a:p>
            <a:pPr marL="0" indent="0">
              <a:buNone/>
            </a:pPr>
            <a:r>
              <a:rPr lang="it-IT" dirty="0" smtClean="0"/>
              <a:t>File </a:t>
            </a:r>
            <a:r>
              <a:rPr lang="it-IT" dirty="0"/>
              <a:t>«/</a:t>
            </a:r>
            <a:r>
              <a:rPr lang="it-IT" dirty="0" err="1"/>
              <a:t>etc</a:t>
            </a:r>
            <a:r>
              <a:rPr lang="it-IT" dirty="0"/>
              <a:t>/</a:t>
            </a:r>
            <a:r>
              <a:rPr lang="it-IT" dirty="0" err="1"/>
              <a:t>bind</a:t>
            </a:r>
            <a:r>
              <a:rPr lang="it-IT" dirty="0"/>
              <a:t>/4.168.192.in-addr.arpa.db</a:t>
            </a:r>
            <a:r>
              <a:rPr lang="it-IT" dirty="0" smtClean="0"/>
              <a:t>»;</a:t>
            </a:r>
          </a:p>
          <a:p>
            <a:pPr marL="0" indent="0">
              <a:buNone/>
            </a:pPr>
            <a:r>
              <a:rPr lang="it-IT" dirty="0" smtClean="0"/>
              <a:t>};</a:t>
            </a:r>
          </a:p>
          <a:p>
            <a:pPr marL="0" indent="0">
              <a:buNone/>
            </a:pPr>
            <a:r>
              <a:rPr lang="it-IT" dirty="0" smtClean="0"/>
              <a:t>//</a:t>
            </a:r>
            <a:r>
              <a:rPr lang="it-IT" dirty="0"/>
              <a:t>reverse </a:t>
            </a:r>
            <a:r>
              <a:rPr lang="it-IT" dirty="0" err="1"/>
              <a:t>mapping</a:t>
            </a:r>
            <a:r>
              <a:rPr lang="it-IT" dirty="0"/>
              <a:t> per </a:t>
            </a:r>
            <a:r>
              <a:rPr lang="it-IT" dirty="0" err="1"/>
              <a:t>reteC</a:t>
            </a:r>
            <a:r>
              <a:rPr lang="it-IT" dirty="0"/>
              <a:t> </a:t>
            </a:r>
            <a:r>
              <a:rPr lang="it-IT" dirty="0" smtClean="0"/>
              <a:t>alegiovi.it</a:t>
            </a:r>
          </a:p>
          <a:p>
            <a:pPr marL="0" indent="0">
              <a:buNone/>
            </a:pPr>
            <a:r>
              <a:rPr lang="it-IT" dirty="0" smtClean="0"/>
              <a:t>zone«3.168.192.in-addr.arpa»</a:t>
            </a:r>
          </a:p>
          <a:p>
            <a:pPr marL="0" indent="0">
              <a:buNone/>
            </a:pPr>
            <a:r>
              <a:rPr lang="it-IT" dirty="0" err="1" smtClean="0"/>
              <a:t>type</a:t>
            </a:r>
            <a:r>
              <a:rPr lang="it-IT" dirty="0" smtClean="0"/>
              <a:t> master,</a:t>
            </a:r>
          </a:p>
          <a:p>
            <a:pPr marL="0" indent="0">
              <a:buNone/>
            </a:pPr>
            <a:r>
              <a:rPr lang="it-IT" dirty="0" smtClean="0"/>
              <a:t>File «/</a:t>
            </a:r>
            <a:r>
              <a:rPr lang="it-IT" dirty="0" err="1" smtClean="0"/>
              <a:t>etc</a:t>
            </a:r>
            <a:r>
              <a:rPr lang="it-IT" dirty="0" smtClean="0"/>
              <a:t>/</a:t>
            </a:r>
            <a:r>
              <a:rPr lang="it-IT" dirty="0" err="1" smtClean="0"/>
              <a:t>bind</a:t>
            </a:r>
            <a:r>
              <a:rPr lang="it-IT" dirty="0" smtClean="0"/>
              <a:t>/3.168.192.in-addr.arpa.db»;</a:t>
            </a:r>
          </a:p>
          <a:p>
            <a:pPr marL="0" indent="0">
              <a:buNone/>
            </a:pPr>
            <a:r>
              <a:rPr lang="it-IT" dirty="0" smtClean="0"/>
              <a:t>};</a:t>
            </a:r>
          </a:p>
        </p:txBody>
      </p:sp>
      <p:sp>
        <p:nvSpPr>
          <p:cNvPr id="4" name="Rettangolo 3"/>
          <p:cNvSpPr/>
          <p:nvPr/>
        </p:nvSpPr>
        <p:spPr>
          <a:xfrm>
            <a:off x="5724698" y="1677267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/>
              <a:t>//reverse </a:t>
            </a:r>
            <a:r>
              <a:rPr lang="it-IT" dirty="0" err="1"/>
              <a:t>mapping</a:t>
            </a:r>
            <a:r>
              <a:rPr lang="it-IT" dirty="0"/>
              <a:t> per </a:t>
            </a:r>
            <a:r>
              <a:rPr lang="it-IT" dirty="0" err="1"/>
              <a:t>reteB</a:t>
            </a:r>
            <a:r>
              <a:rPr lang="it-IT" dirty="0"/>
              <a:t> </a:t>
            </a:r>
            <a:r>
              <a:rPr lang="it-IT" dirty="0" smtClean="0"/>
              <a:t>alegiovi.it</a:t>
            </a:r>
            <a:endParaRPr lang="it-IT" dirty="0"/>
          </a:p>
          <a:p>
            <a:r>
              <a:rPr lang="it-IT" dirty="0"/>
              <a:t>zone«2.168.192.in-addr.arpa</a:t>
            </a:r>
            <a:r>
              <a:rPr lang="it-IT" dirty="0" smtClean="0"/>
              <a:t>»{</a:t>
            </a:r>
            <a:endParaRPr lang="it-IT" dirty="0"/>
          </a:p>
          <a:p>
            <a:r>
              <a:rPr lang="it-IT" dirty="0" err="1"/>
              <a:t>type</a:t>
            </a:r>
            <a:r>
              <a:rPr lang="it-IT" dirty="0"/>
              <a:t> master,</a:t>
            </a:r>
          </a:p>
          <a:p>
            <a:r>
              <a:rPr lang="it-IT" dirty="0"/>
              <a:t>File «/</a:t>
            </a:r>
            <a:r>
              <a:rPr lang="it-IT" dirty="0" err="1"/>
              <a:t>etc</a:t>
            </a:r>
            <a:r>
              <a:rPr lang="it-IT" dirty="0"/>
              <a:t>/</a:t>
            </a:r>
            <a:r>
              <a:rPr lang="it-IT" dirty="0" err="1"/>
              <a:t>bind</a:t>
            </a:r>
            <a:r>
              <a:rPr lang="it-IT" dirty="0"/>
              <a:t>/2.168.192.in-addr.arpa.db</a:t>
            </a:r>
            <a:r>
              <a:rPr lang="it-IT" dirty="0" smtClean="0"/>
              <a:t>»;</a:t>
            </a:r>
          </a:p>
          <a:p>
            <a:r>
              <a:rPr lang="it-IT" dirty="0" smtClean="0"/>
              <a:t>};</a:t>
            </a:r>
            <a:endParaRPr lang="it-IT" dirty="0"/>
          </a:p>
          <a:p>
            <a:r>
              <a:rPr lang="it-IT" dirty="0"/>
              <a:t>//reverse </a:t>
            </a:r>
            <a:r>
              <a:rPr lang="it-IT" dirty="0" err="1"/>
              <a:t>mapping</a:t>
            </a:r>
            <a:r>
              <a:rPr lang="it-IT" dirty="0"/>
              <a:t> per </a:t>
            </a:r>
            <a:r>
              <a:rPr lang="it-IT" dirty="0" err="1"/>
              <a:t>reteA</a:t>
            </a:r>
            <a:r>
              <a:rPr lang="it-IT" dirty="0"/>
              <a:t> </a:t>
            </a:r>
            <a:r>
              <a:rPr lang="it-IT" dirty="0" smtClean="0"/>
              <a:t>alegiovi.it</a:t>
            </a:r>
            <a:endParaRPr lang="it-IT" dirty="0"/>
          </a:p>
          <a:p>
            <a:r>
              <a:rPr lang="it-IT" dirty="0"/>
              <a:t>zone«1.168.192.in-addr.arpa</a:t>
            </a:r>
            <a:r>
              <a:rPr lang="it-IT" dirty="0" smtClean="0"/>
              <a:t>»{</a:t>
            </a:r>
            <a:endParaRPr lang="it-IT" dirty="0"/>
          </a:p>
          <a:p>
            <a:r>
              <a:rPr lang="it-IT" dirty="0" err="1"/>
              <a:t>type</a:t>
            </a:r>
            <a:r>
              <a:rPr lang="it-IT" dirty="0"/>
              <a:t> master,</a:t>
            </a:r>
          </a:p>
          <a:p>
            <a:r>
              <a:rPr lang="it-IT" dirty="0"/>
              <a:t>File«/</a:t>
            </a:r>
            <a:r>
              <a:rPr lang="it-IT" dirty="0" err="1"/>
              <a:t>etc</a:t>
            </a:r>
            <a:r>
              <a:rPr lang="it-IT" dirty="0"/>
              <a:t>/</a:t>
            </a:r>
            <a:r>
              <a:rPr lang="it-IT" dirty="0" err="1"/>
              <a:t>bind</a:t>
            </a:r>
            <a:r>
              <a:rPr lang="it-IT" dirty="0"/>
              <a:t>/1.168.192.in-addr.arpa.db</a:t>
            </a:r>
            <a:r>
              <a:rPr lang="it-IT" dirty="0" smtClean="0"/>
              <a:t>»;</a:t>
            </a:r>
          </a:p>
          <a:p>
            <a:r>
              <a:rPr lang="it-IT" dirty="0" smtClean="0"/>
              <a:t>};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0752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smtClean="0">
                <a:solidFill>
                  <a:srgbClr val="FF0000"/>
                </a:solidFill>
              </a:rPr>
              <a:t>Schema Azienda</a:t>
            </a:r>
            <a:endParaRPr lang="it-IT" b="1" dirty="0">
              <a:solidFill>
                <a:srgbClr val="FF0000"/>
              </a:solidFill>
            </a:endParaRP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9883"/>
            <a:ext cx="8196348" cy="4605803"/>
          </a:xfrm>
        </p:spPr>
      </p:pic>
    </p:spTree>
    <p:extLst>
      <p:ext uri="{BB962C8B-B14F-4D97-AF65-F5344CB8AC3E}">
        <p14:creationId xmlns:p14="http://schemas.microsoft.com/office/powerpoint/2010/main" val="51031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38447" y="425580"/>
            <a:ext cx="10515600" cy="1325563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Definizione </a:t>
            </a:r>
            <a:r>
              <a:rPr lang="it-IT" b="1" dirty="0" smtClean="0">
                <a:solidFill>
                  <a:srgbClr val="FF0000"/>
                </a:solidFill>
              </a:rPr>
              <a:t>Slave				</a:t>
            </a:r>
            <a:r>
              <a:rPr lang="it-IT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name.conf</a:t>
            </a:r>
            <a:endParaRPr lang="it-IT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smtClean="0"/>
              <a:t>Zone ‘’dmz.alegiovi.it ’’{</a:t>
            </a:r>
          </a:p>
          <a:p>
            <a:pPr marL="0" indent="0">
              <a:buNone/>
            </a:pPr>
            <a:r>
              <a:rPr lang="it-IT" dirty="0" err="1" smtClean="0"/>
              <a:t>Type</a:t>
            </a:r>
            <a:r>
              <a:rPr lang="it-IT" dirty="0" smtClean="0"/>
              <a:t> slave;</a:t>
            </a:r>
          </a:p>
          <a:p>
            <a:pPr marL="0" indent="0">
              <a:buNone/>
            </a:pPr>
            <a:r>
              <a:rPr lang="it-IT" dirty="0" smtClean="0"/>
              <a:t>File ‘’/</a:t>
            </a:r>
            <a:r>
              <a:rPr lang="it-IT" dirty="0" err="1" smtClean="0"/>
              <a:t>etc</a:t>
            </a:r>
            <a:r>
              <a:rPr lang="it-IT" dirty="0" smtClean="0"/>
              <a:t>/</a:t>
            </a:r>
            <a:r>
              <a:rPr lang="it-IT" dirty="0" err="1" smtClean="0"/>
              <a:t>bind</a:t>
            </a:r>
            <a:r>
              <a:rPr lang="it-IT" dirty="0" smtClean="0"/>
              <a:t>/</a:t>
            </a:r>
            <a:r>
              <a:rPr lang="it-IT" dirty="0" err="1" smtClean="0"/>
              <a:t>dmz.marco.it.bk</a:t>
            </a:r>
            <a:r>
              <a:rPr lang="it-IT" dirty="0" smtClean="0"/>
              <a:t>’’;</a:t>
            </a:r>
          </a:p>
          <a:p>
            <a:pPr marL="0" indent="0">
              <a:buNone/>
            </a:pPr>
            <a:r>
              <a:rPr lang="it-IT" dirty="0" smtClean="0"/>
              <a:t>Master{192.168.6.3};</a:t>
            </a:r>
            <a:endParaRPr lang="it-IT" dirty="0"/>
          </a:p>
          <a:p>
            <a:pPr marL="0" indent="0">
              <a:buNone/>
            </a:pPr>
            <a:r>
              <a:rPr lang="it-IT" dirty="0" smtClean="0"/>
              <a:t>}</a:t>
            </a:r>
            <a:endParaRPr lang="it-IT" dirty="0"/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4" name="Segnaposto contenuto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686" y="3331018"/>
            <a:ext cx="6660183" cy="2980882"/>
          </a:xfrm>
          <a:prstGeom prst="rect">
            <a:avLst/>
          </a:prstGeom>
        </p:spPr>
      </p:pic>
      <p:sp>
        <p:nvSpPr>
          <p:cNvPr id="5" name="Ovale 4"/>
          <p:cNvSpPr/>
          <p:nvPr/>
        </p:nvSpPr>
        <p:spPr>
          <a:xfrm>
            <a:off x="7315200" y="3300153"/>
            <a:ext cx="382385" cy="5569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658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Inserisco i NAMESERVER DNS interno(DNS2)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smtClean="0"/>
              <a:t>IN NS dns.dmz.alegiovi.it.</a:t>
            </a:r>
          </a:p>
          <a:p>
            <a:pPr marL="0" indent="0">
              <a:buNone/>
            </a:pPr>
            <a:r>
              <a:rPr lang="it-IT" dirty="0"/>
              <a:t>IN NS </a:t>
            </a:r>
            <a:r>
              <a:rPr lang="it-IT" dirty="0" smtClean="0"/>
              <a:t>dns.reteA.alegiovi.it.</a:t>
            </a:r>
          </a:p>
          <a:p>
            <a:pPr marL="0" indent="0">
              <a:buNone/>
            </a:pPr>
            <a:r>
              <a:rPr lang="it-IT" dirty="0"/>
              <a:t>IN NS </a:t>
            </a:r>
            <a:r>
              <a:rPr lang="it-IT" dirty="0" smtClean="0"/>
              <a:t>dns.reteB.alegiovi.it.</a:t>
            </a:r>
          </a:p>
          <a:p>
            <a:pPr marL="0" indent="0">
              <a:buNone/>
            </a:pPr>
            <a:r>
              <a:rPr lang="it-IT" dirty="0"/>
              <a:t>IN NS </a:t>
            </a:r>
            <a:r>
              <a:rPr lang="it-IT" dirty="0" smtClean="0"/>
              <a:t>dns.reteC.alegiovi.it.</a:t>
            </a:r>
          </a:p>
          <a:p>
            <a:pPr marL="0" indent="0">
              <a:buNone/>
            </a:pPr>
            <a:r>
              <a:rPr lang="it-IT" dirty="0"/>
              <a:t>IN NS </a:t>
            </a:r>
            <a:r>
              <a:rPr lang="it-IT" dirty="0" smtClean="0"/>
              <a:t>dns.reteD.alegiovi.it.</a:t>
            </a:r>
          </a:p>
          <a:p>
            <a:pPr marL="0" indent="0">
              <a:buNone/>
            </a:pPr>
            <a:r>
              <a:rPr lang="it-IT" dirty="0"/>
              <a:t>IN NS </a:t>
            </a:r>
            <a:r>
              <a:rPr lang="it-IT" dirty="0" smtClean="0"/>
              <a:t>dns.reteE.alegiovi.it.</a:t>
            </a:r>
          </a:p>
          <a:p>
            <a:pPr marL="0" indent="0">
              <a:buNone/>
            </a:pPr>
            <a:r>
              <a:rPr lang="it-IT" dirty="0" smtClean="0"/>
              <a:t>IN MX 10 mail.alegiovi.it.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9442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14251" y="375067"/>
            <a:ext cx="10515600" cy="1325563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Configurazione router </a:t>
            </a:r>
            <a:r>
              <a:rPr lang="it-IT" b="1" dirty="0" smtClean="0">
                <a:solidFill>
                  <a:srgbClr val="FF0000"/>
                </a:solidFill>
              </a:rPr>
              <a:t>B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414251" y="1501428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sz="1200" dirty="0" err="1" smtClean="0"/>
              <a:t>Configure</a:t>
            </a:r>
            <a:endParaRPr lang="it-IT" sz="1200" dirty="0" smtClean="0"/>
          </a:p>
          <a:p>
            <a:pPr marL="0" indent="0">
              <a:buNone/>
            </a:pPr>
            <a:r>
              <a:rPr lang="it-IT" sz="1200" dirty="0" smtClean="0"/>
              <a:t>Terminal</a:t>
            </a:r>
          </a:p>
          <a:p>
            <a:pPr marL="0" indent="0">
              <a:buNone/>
            </a:pPr>
            <a:r>
              <a:rPr lang="it-IT" sz="1200" dirty="0" smtClean="0"/>
              <a:t>Interface </a:t>
            </a:r>
            <a:r>
              <a:rPr lang="it-IT" sz="1200" dirty="0" err="1" smtClean="0"/>
              <a:t>FastEthernet</a:t>
            </a:r>
            <a:r>
              <a:rPr lang="it-IT" sz="1200" dirty="0" smtClean="0"/>
              <a:t> 0/0</a:t>
            </a:r>
          </a:p>
          <a:p>
            <a:pPr marL="0" indent="0">
              <a:buNone/>
            </a:pPr>
            <a:r>
              <a:rPr lang="it-IT" sz="1200" dirty="0" smtClean="0"/>
              <a:t>Ip </a:t>
            </a:r>
            <a:r>
              <a:rPr lang="it-IT" sz="1200" dirty="0" err="1" smtClean="0"/>
              <a:t>address</a:t>
            </a:r>
            <a:r>
              <a:rPr lang="it-IT" sz="1200" dirty="0" smtClean="0"/>
              <a:t> 192.168.2.1 255.255.255.0</a:t>
            </a:r>
          </a:p>
          <a:p>
            <a:pPr marL="0" indent="0">
              <a:buNone/>
            </a:pPr>
            <a:endParaRPr lang="it-IT" sz="1200" dirty="0"/>
          </a:p>
          <a:p>
            <a:pPr marL="0" indent="0">
              <a:buNone/>
            </a:pPr>
            <a:r>
              <a:rPr lang="it-IT" sz="1200" dirty="0"/>
              <a:t>Interface </a:t>
            </a:r>
            <a:r>
              <a:rPr lang="it-IT" sz="1200" dirty="0" err="1"/>
              <a:t>FastEthernet</a:t>
            </a:r>
            <a:r>
              <a:rPr lang="it-IT" sz="1200" dirty="0"/>
              <a:t> </a:t>
            </a:r>
            <a:r>
              <a:rPr lang="it-IT" sz="1200" dirty="0" smtClean="0"/>
              <a:t>0/1</a:t>
            </a:r>
            <a:endParaRPr lang="it-IT" sz="1200" dirty="0"/>
          </a:p>
          <a:p>
            <a:pPr marL="0" indent="0">
              <a:buNone/>
            </a:pPr>
            <a:r>
              <a:rPr lang="it-IT" sz="1200" dirty="0"/>
              <a:t>Ip </a:t>
            </a:r>
            <a:r>
              <a:rPr lang="it-IT" sz="1200" dirty="0" err="1"/>
              <a:t>address</a:t>
            </a:r>
            <a:r>
              <a:rPr lang="it-IT" sz="1200" dirty="0"/>
              <a:t> </a:t>
            </a:r>
            <a:r>
              <a:rPr lang="it-IT" sz="1200" dirty="0" smtClean="0"/>
              <a:t>192.168.10.1 255.255.255.0</a:t>
            </a:r>
          </a:p>
          <a:p>
            <a:pPr marL="0" indent="0">
              <a:buNone/>
            </a:pPr>
            <a:r>
              <a:rPr lang="it-IT" sz="1200" dirty="0" smtClean="0"/>
              <a:t>No </a:t>
            </a:r>
            <a:r>
              <a:rPr lang="it-IT" sz="1200" dirty="0" err="1" smtClean="0"/>
              <a:t>shutdown</a:t>
            </a:r>
            <a:endParaRPr lang="it-IT" sz="1200" dirty="0" smtClean="0"/>
          </a:p>
          <a:p>
            <a:pPr marL="0" indent="0">
              <a:buNone/>
            </a:pPr>
            <a:endParaRPr lang="it-IT" sz="1200" dirty="0" smtClean="0"/>
          </a:p>
          <a:p>
            <a:pPr marL="0" indent="0">
              <a:buNone/>
            </a:pPr>
            <a:r>
              <a:rPr lang="it-IT" sz="1200" dirty="0" err="1" smtClean="0"/>
              <a:t>interface</a:t>
            </a:r>
            <a:r>
              <a:rPr lang="it-IT" sz="1200" dirty="0" smtClean="0"/>
              <a:t> </a:t>
            </a:r>
            <a:r>
              <a:rPr lang="it-IT" sz="1200" dirty="0" err="1"/>
              <a:t>FastEthernet</a:t>
            </a:r>
            <a:r>
              <a:rPr lang="it-IT" sz="1200" dirty="0"/>
              <a:t> 1</a:t>
            </a:r>
            <a:r>
              <a:rPr lang="it-IT" sz="1200" dirty="0" smtClean="0"/>
              <a:t>/0</a:t>
            </a:r>
            <a:endParaRPr lang="it-IT" sz="1200" dirty="0"/>
          </a:p>
          <a:p>
            <a:pPr marL="0" indent="0">
              <a:buNone/>
            </a:pPr>
            <a:r>
              <a:rPr lang="it-IT" sz="1200" dirty="0"/>
              <a:t>Ip </a:t>
            </a:r>
            <a:r>
              <a:rPr lang="it-IT" sz="1200" dirty="0" err="1"/>
              <a:t>address</a:t>
            </a:r>
            <a:r>
              <a:rPr lang="it-IT" sz="1200" dirty="0"/>
              <a:t> </a:t>
            </a:r>
            <a:r>
              <a:rPr lang="it-IT" sz="1200" dirty="0" smtClean="0"/>
              <a:t>192.168.11.1 </a:t>
            </a:r>
            <a:r>
              <a:rPr lang="it-IT" sz="1200" dirty="0"/>
              <a:t>255.255.255.0</a:t>
            </a:r>
          </a:p>
          <a:p>
            <a:pPr marL="0" indent="0">
              <a:buNone/>
            </a:pPr>
            <a:r>
              <a:rPr lang="it-IT" sz="1200" dirty="0"/>
              <a:t>No </a:t>
            </a:r>
            <a:r>
              <a:rPr lang="it-IT" sz="1200" dirty="0" err="1" smtClean="0"/>
              <a:t>shutdown</a:t>
            </a:r>
            <a:endParaRPr lang="it-IT" sz="1200" dirty="0" smtClean="0"/>
          </a:p>
          <a:p>
            <a:pPr marL="0" indent="0">
              <a:buNone/>
            </a:pPr>
            <a:endParaRPr lang="it-IT" sz="1200" dirty="0" smtClean="0"/>
          </a:p>
          <a:p>
            <a:pPr marL="0" indent="0">
              <a:buNone/>
            </a:pPr>
            <a:r>
              <a:rPr lang="it-IT" sz="1200" dirty="0"/>
              <a:t>Interface </a:t>
            </a:r>
            <a:r>
              <a:rPr lang="it-IT" sz="1200" dirty="0" err="1"/>
              <a:t>FastEthernet</a:t>
            </a:r>
            <a:r>
              <a:rPr lang="it-IT" sz="1200" dirty="0"/>
              <a:t> 0/1</a:t>
            </a:r>
          </a:p>
          <a:p>
            <a:pPr marL="0" indent="0">
              <a:buNone/>
            </a:pPr>
            <a:r>
              <a:rPr lang="it-IT" sz="1200" dirty="0"/>
              <a:t>Ip </a:t>
            </a:r>
            <a:r>
              <a:rPr lang="it-IT" sz="1200" dirty="0" err="1"/>
              <a:t>address</a:t>
            </a:r>
            <a:r>
              <a:rPr lang="it-IT" sz="1200" dirty="0"/>
              <a:t> </a:t>
            </a:r>
            <a:r>
              <a:rPr lang="it-IT" sz="1200" dirty="0" smtClean="0"/>
              <a:t>192.168.12.1 </a:t>
            </a:r>
            <a:r>
              <a:rPr lang="it-IT" sz="1200" dirty="0"/>
              <a:t>255.255.255.0</a:t>
            </a:r>
          </a:p>
          <a:p>
            <a:pPr marL="0" indent="0">
              <a:buNone/>
            </a:pPr>
            <a:r>
              <a:rPr lang="it-IT" sz="1200" dirty="0"/>
              <a:t>No </a:t>
            </a:r>
            <a:r>
              <a:rPr lang="it-IT" sz="1200" dirty="0" err="1"/>
              <a:t>shutdown</a:t>
            </a:r>
            <a:endParaRPr lang="it-IT" sz="1200" dirty="0"/>
          </a:p>
          <a:p>
            <a:pPr marL="0" indent="0">
              <a:buNone/>
            </a:pPr>
            <a:endParaRPr lang="it-IT" sz="1200" dirty="0" smtClean="0"/>
          </a:p>
          <a:p>
            <a:pPr marL="0" indent="0">
              <a:buNone/>
            </a:pPr>
            <a:endParaRPr lang="it-IT" sz="1200" dirty="0"/>
          </a:p>
          <a:p>
            <a:pPr marL="0" indent="0">
              <a:buNone/>
            </a:pPr>
            <a:endParaRPr lang="it-IT" sz="1200" dirty="0"/>
          </a:p>
          <a:p>
            <a:pPr marL="0" indent="0">
              <a:buNone/>
            </a:pPr>
            <a:endParaRPr lang="it-IT" sz="1200" dirty="0" smtClean="0"/>
          </a:p>
          <a:p>
            <a:pPr marL="0" indent="0">
              <a:buNone/>
            </a:pPr>
            <a:endParaRPr lang="it-IT" sz="1200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704" y="436336"/>
            <a:ext cx="4108593" cy="2508703"/>
          </a:xfrm>
          <a:prstGeom prst="rect">
            <a:avLst/>
          </a:prstGeom>
        </p:spPr>
      </p:pic>
      <p:sp>
        <p:nvSpPr>
          <p:cNvPr id="9" name="Rettangolo 8"/>
          <p:cNvSpPr/>
          <p:nvPr/>
        </p:nvSpPr>
        <p:spPr>
          <a:xfrm>
            <a:off x="3355571" y="1426614"/>
            <a:ext cx="6096000" cy="53573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1200" dirty="0"/>
              <a:t>Interface </a:t>
            </a:r>
            <a:r>
              <a:rPr lang="it-IT" sz="1200" dirty="0" err="1"/>
              <a:t>FastEthernet</a:t>
            </a:r>
            <a:r>
              <a:rPr lang="it-IT" sz="1200" dirty="0"/>
              <a:t> 0/1</a:t>
            </a:r>
          </a:p>
          <a:p>
            <a:r>
              <a:rPr lang="it-IT" sz="1200" dirty="0"/>
              <a:t>Ip </a:t>
            </a:r>
            <a:r>
              <a:rPr lang="it-IT" sz="1200" dirty="0" err="1"/>
              <a:t>address</a:t>
            </a:r>
            <a:r>
              <a:rPr lang="it-IT" sz="1200" dirty="0"/>
              <a:t> </a:t>
            </a:r>
            <a:r>
              <a:rPr lang="it-IT" sz="1200" dirty="0" smtClean="0"/>
              <a:t>192.168.15.1 </a:t>
            </a:r>
            <a:r>
              <a:rPr lang="it-IT" sz="1200" dirty="0"/>
              <a:t>255.255.255.0</a:t>
            </a:r>
          </a:p>
          <a:p>
            <a:r>
              <a:rPr lang="it-IT" sz="1200" dirty="0"/>
              <a:t>No </a:t>
            </a:r>
            <a:r>
              <a:rPr lang="it-IT" sz="1200" dirty="0" err="1" smtClean="0"/>
              <a:t>shutdown</a:t>
            </a:r>
            <a:endParaRPr lang="it-IT" sz="1200" dirty="0" smtClean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it-IT" sz="1200" dirty="0" smtClean="0"/>
              <a:t>Exit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it-IT" sz="1200" dirty="0" smtClean="0">
              <a:solidFill>
                <a:prstClr val="black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it-IT" sz="1200" dirty="0" smtClean="0">
                <a:solidFill>
                  <a:prstClr val="black"/>
                </a:solidFill>
              </a:rPr>
              <a:t>Router </a:t>
            </a:r>
            <a:r>
              <a:rPr lang="it-IT" sz="1200" dirty="0" err="1">
                <a:solidFill>
                  <a:prstClr val="black"/>
                </a:solidFill>
              </a:rPr>
              <a:t>rip</a:t>
            </a:r>
            <a:endParaRPr lang="it-IT" sz="1200" dirty="0">
              <a:solidFill>
                <a:prstClr val="black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it-IT" sz="1200" dirty="0">
                <a:solidFill>
                  <a:prstClr val="black"/>
                </a:solidFill>
              </a:rPr>
              <a:t>Version 2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it-IT" sz="1200" dirty="0">
                <a:solidFill>
                  <a:prstClr val="black"/>
                </a:solidFill>
              </a:rPr>
              <a:t>Network </a:t>
            </a:r>
            <a:r>
              <a:rPr lang="it-IT" sz="1200" dirty="0" smtClean="0">
                <a:solidFill>
                  <a:prstClr val="black"/>
                </a:solidFill>
              </a:rPr>
              <a:t>192.168.1.0</a:t>
            </a:r>
            <a:endParaRPr lang="it-IT" sz="1200" dirty="0">
              <a:solidFill>
                <a:prstClr val="black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it-IT" sz="1200" dirty="0">
                <a:solidFill>
                  <a:prstClr val="black"/>
                </a:solidFill>
              </a:rPr>
              <a:t>Network </a:t>
            </a:r>
            <a:r>
              <a:rPr lang="it-IT" sz="1200" dirty="0" smtClean="0">
                <a:solidFill>
                  <a:prstClr val="black"/>
                </a:solidFill>
              </a:rPr>
              <a:t>192.168.10.0</a:t>
            </a:r>
            <a:endParaRPr lang="it-IT" sz="1200" dirty="0">
              <a:solidFill>
                <a:prstClr val="black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it-IT" sz="1200" dirty="0">
                <a:solidFill>
                  <a:prstClr val="black"/>
                </a:solidFill>
              </a:rPr>
              <a:t>Network </a:t>
            </a:r>
            <a:r>
              <a:rPr lang="it-IT" sz="1200" dirty="0" smtClean="0">
                <a:solidFill>
                  <a:prstClr val="black"/>
                </a:solidFill>
              </a:rPr>
              <a:t>192.168.11.0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it-IT" sz="1200" dirty="0">
                <a:solidFill>
                  <a:prstClr val="black"/>
                </a:solidFill>
              </a:rPr>
              <a:t>Network </a:t>
            </a:r>
            <a:r>
              <a:rPr lang="it-IT" sz="1200" dirty="0" smtClean="0">
                <a:solidFill>
                  <a:prstClr val="black"/>
                </a:solidFill>
              </a:rPr>
              <a:t>192.168.12.0</a:t>
            </a:r>
            <a:endParaRPr lang="it-IT" sz="1200" dirty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it-IT" sz="1200" dirty="0">
                <a:solidFill>
                  <a:prstClr val="black"/>
                </a:solidFill>
              </a:rPr>
              <a:t>Network </a:t>
            </a:r>
            <a:r>
              <a:rPr lang="it-IT" sz="1200" dirty="0" smtClean="0">
                <a:solidFill>
                  <a:prstClr val="black"/>
                </a:solidFill>
              </a:rPr>
              <a:t>192.168.15.0</a:t>
            </a:r>
            <a:endParaRPr lang="it-IT" sz="1200" dirty="0">
              <a:solidFill>
                <a:prstClr val="black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endParaRPr lang="it-IT" sz="1200" dirty="0">
              <a:solidFill>
                <a:prstClr val="black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it-IT" sz="1200" dirty="0">
                <a:solidFill>
                  <a:prstClr val="black"/>
                </a:solidFill>
              </a:rPr>
              <a:t>Exit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endParaRPr lang="it-IT" sz="1200" dirty="0">
              <a:solidFill>
                <a:prstClr val="black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it-IT" sz="1200" dirty="0">
                <a:solidFill>
                  <a:prstClr val="black"/>
                </a:solidFill>
              </a:rPr>
              <a:t>Ip domani-</a:t>
            </a:r>
            <a:r>
              <a:rPr lang="it-IT" sz="1200" dirty="0" err="1">
                <a:solidFill>
                  <a:prstClr val="black"/>
                </a:solidFill>
              </a:rPr>
              <a:t>lookup</a:t>
            </a:r>
            <a:endParaRPr lang="it-IT" sz="1200" dirty="0">
              <a:solidFill>
                <a:prstClr val="black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it-IT" sz="1200" dirty="0">
                <a:solidFill>
                  <a:prstClr val="black"/>
                </a:solidFill>
              </a:rPr>
              <a:t>Ip </a:t>
            </a:r>
            <a:r>
              <a:rPr lang="it-IT" sz="1200" dirty="0" err="1">
                <a:solidFill>
                  <a:prstClr val="black"/>
                </a:solidFill>
              </a:rPr>
              <a:t>name</a:t>
            </a:r>
            <a:r>
              <a:rPr lang="it-IT" sz="1200" dirty="0">
                <a:solidFill>
                  <a:prstClr val="black"/>
                </a:solidFill>
              </a:rPr>
              <a:t>-server 192.168.4.2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it-IT" sz="1200" dirty="0">
                <a:solidFill>
                  <a:prstClr val="black"/>
                </a:solidFill>
              </a:rPr>
              <a:t>Exit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it-IT" sz="1200" dirty="0" smtClean="0">
                <a:solidFill>
                  <a:prstClr val="black"/>
                </a:solidFill>
              </a:rPr>
              <a:t>Copy-</a:t>
            </a:r>
            <a:r>
              <a:rPr lang="it-IT" sz="1200" dirty="0" err="1" smtClean="0">
                <a:solidFill>
                  <a:prstClr val="black"/>
                </a:solidFill>
              </a:rPr>
              <a:t>running</a:t>
            </a:r>
            <a:r>
              <a:rPr lang="it-IT" sz="1200" dirty="0" smtClean="0">
                <a:solidFill>
                  <a:prstClr val="black"/>
                </a:solidFill>
              </a:rPr>
              <a:t>-</a:t>
            </a:r>
            <a:r>
              <a:rPr lang="it-IT" sz="1200" dirty="0" err="1" smtClean="0">
                <a:solidFill>
                  <a:prstClr val="black"/>
                </a:solidFill>
              </a:rPr>
              <a:t>config</a:t>
            </a:r>
            <a:r>
              <a:rPr lang="it-IT" sz="1200" dirty="0" smtClean="0">
                <a:solidFill>
                  <a:prstClr val="black"/>
                </a:solidFill>
              </a:rPr>
              <a:t>-startup-</a:t>
            </a:r>
            <a:r>
              <a:rPr lang="it-IT" sz="1200" dirty="0" err="1" smtClean="0">
                <a:solidFill>
                  <a:prstClr val="black"/>
                </a:solidFill>
              </a:rPr>
              <a:t>config</a:t>
            </a:r>
            <a:endParaRPr lang="it-IT" sz="1200" dirty="0">
              <a:solidFill>
                <a:prstClr val="black"/>
              </a:solidFill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506" y="3333404"/>
            <a:ext cx="4504802" cy="326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63633" y="300896"/>
            <a:ext cx="10515600" cy="1325563"/>
          </a:xfrm>
        </p:spPr>
        <p:txBody>
          <a:bodyPr/>
          <a:lstStyle/>
          <a:p>
            <a:r>
              <a:rPr lang="it-IT" b="1" dirty="0" smtClean="0">
                <a:solidFill>
                  <a:srgbClr val="FF0000"/>
                </a:solidFill>
              </a:rPr>
              <a:t>Edificio </a:t>
            </a:r>
            <a:r>
              <a:rPr lang="it-IT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663633" y="1875501"/>
            <a:ext cx="10515600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it-IT" dirty="0" smtClean="0"/>
              <a:t>Host : 100</a:t>
            </a:r>
          </a:p>
          <a:p>
            <a:pPr marL="457200" lvl="1" indent="0">
              <a:buNone/>
            </a:pPr>
            <a:endParaRPr lang="it-IT" dirty="0"/>
          </a:p>
          <a:p>
            <a:pPr marL="457200" lvl="1" indent="0">
              <a:buNone/>
            </a:pPr>
            <a:r>
              <a:rPr lang="it-IT" dirty="0" smtClean="0"/>
              <a:t>Sottorete : 192.168.3.0</a:t>
            </a:r>
          </a:p>
          <a:p>
            <a:pPr marL="457200" lvl="1" indent="0">
              <a:buNone/>
            </a:pPr>
            <a:endParaRPr lang="it-IT" dirty="0"/>
          </a:p>
          <a:p>
            <a:pPr marL="457200" lvl="1" indent="0">
              <a:buNone/>
            </a:pPr>
            <a:r>
              <a:rPr lang="it-IT" dirty="0" smtClean="0"/>
              <a:t>Collegamenti : C-A,C-B,C-D</a:t>
            </a:r>
            <a:endParaRPr lang="it-IT" dirty="0"/>
          </a:p>
        </p:txBody>
      </p:sp>
      <p:graphicFrame>
        <p:nvGraphicFramePr>
          <p:cNvPr id="7" name="Tabel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137266"/>
              </p:ext>
            </p:extLst>
          </p:nvPr>
        </p:nvGraphicFramePr>
        <p:xfrm>
          <a:off x="1790931" y="4250841"/>
          <a:ext cx="81279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52154564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71657670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65611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NOME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DISPOSITIVO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INDIRIZZO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245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RA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ROUTER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192.168.3.1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HA1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HOST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192.168.3.2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528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.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.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.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690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.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.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.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139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HA100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HOST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192.168.3.101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342502"/>
                  </a:ext>
                </a:extLst>
              </a:tr>
            </a:tbl>
          </a:graphicData>
        </a:graphic>
      </p:graphicFrame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634" y="721042"/>
            <a:ext cx="342900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2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smtClean="0">
                <a:solidFill>
                  <a:srgbClr val="FF0000"/>
                </a:solidFill>
              </a:rPr>
              <a:t>Configurazione host C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smtClean="0"/>
              <a:t>HC</a:t>
            </a:r>
            <a:endParaRPr lang="it-IT" dirty="0"/>
          </a:p>
          <a:p>
            <a:pPr marL="0" indent="0">
              <a:buNone/>
            </a:pPr>
            <a:r>
              <a:rPr lang="it-IT" dirty="0" smtClean="0"/>
              <a:t>Ip 192.168.3.2/24 192.168.3.1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67149"/>
            <a:ext cx="4879377" cy="3314526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88" y="1027906"/>
            <a:ext cx="342900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7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14251" y="375067"/>
            <a:ext cx="10515600" cy="1325563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Configurazione router </a:t>
            </a:r>
            <a:r>
              <a:rPr lang="it-IT" b="1" dirty="0" smtClean="0">
                <a:solidFill>
                  <a:srgbClr val="FF0000"/>
                </a:solidFill>
              </a:rPr>
              <a:t>C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414251" y="1501428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sz="1200" dirty="0" err="1" smtClean="0"/>
              <a:t>Configure</a:t>
            </a:r>
            <a:endParaRPr lang="it-IT" sz="1200" dirty="0" smtClean="0"/>
          </a:p>
          <a:p>
            <a:pPr marL="0" indent="0">
              <a:buNone/>
            </a:pPr>
            <a:r>
              <a:rPr lang="it-IT" sz="1200" dirty="0" smtClean="0"/>
              <a:t>Terminal</a:t>
            </a:r>
          </a:p>
          <a:p>
            <a:pPr marL="0" indent="0">
              <a:buNone/>
            </a:pPr>
            <a:r>
              <a:rPr lang="it-IT" sz="1200" dirty="0" smtClean="0"/>
              <a:t>Interface </a:t>
            </a:r>
            <a:r>
              <a:rPr lang="it-IT" sz="1200" dirty="0" err="1" smtClean="0"/>
              <a:t>FastEthernet</a:t>
            </a:r>
            <a:r>
              <a:rPr lang="it-IT" sz="1200" dirty="0" smtClean="0"/>
              <a:t> 0/0</a:t>
            </a:r>
          </a:p>
          <a:p>
            <a:pPr marL="0" indent="0">
              <a:buNone/>
            </a:pPr>
            <a:r>
              <a:rPr lang="it-IT" sz="1200" dirty="0" smtClean="0"/>
              <a:t>Ip </a:t>
            </a:r>
            <a:r>
              <a:rPr lang="it-IT" sz="1200" dirty="0" err="1" smtClean="0"/>
              <a:t>address</a:t>
            </a:r>
            <a:r>
              <a:rPr lang="it-IT" sz="1200" dirty="0" smtClean="0"/>
              <a:t> 192.168.3.3 255.255.255.0</a:t>
            </a:r>
          </a:p>
          <a:p>
            <a:pPr marL="0" indent="0">
              <a:buNone/>
            </a:pPr>
            <a:endParaRPr lang="it-IT" sz="1200" dirty="0"/>
          </a:p>
          <a:p>
            <a:pPr marL="0" indent="0">
              <a:buNone/>
            </a:pPr>
            <a:r>
              <a:rPr lang="it-IT" sz="1200" dirty="0"/>
              <a:t>Interface </a:t>
            </a:r>
            <a:r>
              <a:rPr lang="it-IT" sz="1200" dirty="0" err="1"/>
              <a:t>FastEthernet</a:t>
            </a:r>
            <a:r>
              <a:rPr lang="it-IT" sz="1200" dirty="0"/>
              <a:t> </a:t>
            </a:r>
            <a:r>
              <a:rPr lang="it-IT" sz="1200" dirty="0" smtClean="0"/>
              <a:t>0/1</a:t>
            </a:r>
            <a:endParaRPr lang="it-IT" sz="1200" dirty="0"/>
          </a:p>
          <a:p>
            <a:pPr marL="0" indent="0">
              <a:buNone/>
            </a:pPr>
            <a:r>
              <a:rPr lang="it-IT" sz="1200" dirty="0"/>
              <a:t>Ip </a:t>
            </a:r>
            <a:r>
              <a:rPr lang="it-IT" sz="1200" dirty="0" err="1"/>
              <a:t>address</a:t>
            </a:r>
            <a:r>
              <a:rPr lang="it-IT" sz="1200" dirty="0"/>
              <a:t> </a:t>
            </a:r>
            <a:r>
              <a:rPr lang="it-IT" sz="1200" dirty="0" smtClean="0"/>
              <a:t>192.168.11.1 255.255.255.0</a:t>
            </a:r>
          </a:p>
          <a:p>
            <a:pPr marL="0" indent="0">
              <a:buNone/>
            </a:pPr>
            <a:r>
              <a:rPr lang="it-IT" sz="1200" dirty="0" smtClean="0"/>
              <a:t>No </a:t>
            </a:r>
            <a:r>
              <a:rPr lang="it-IT" sz="1200" dirty="0" err="1" smtClean="0"/>
              <a:t>shutdown</a:t>
            </a:r>
            <a:endParaRPr lang="it-IT" sz="1200" dirty="0" smtClean="0"/>
          </a:p>
          <a:p>
            <a:pPr marL="0" indent="0">
              <a:buNone/>
            </a:pPr>
            <a:endParaRPr lang="it-IT" sz="1200" dirty="0" smtClean="0"/>
          </a:p>
          <a:p>
            <a:pPr marL="0" indent="0">
              <a:buNone/>
            </a:pPr>
            <a:r>
              <a:rPr lang="it-IT" sz="1200" dirty="0" err="1" smtClean="0"/>
              <a:t>interface</a:t>
            </a:r>
            <a:r>
              <a:rPr lang="it-IT" sz="1200" dirty="0" smtClean="0"/>
              <a:t> </a:t>
            </a:r>
            <a:r>
              <a:rPr lang="it-IT" sz="1200" dirty="0" err="1"/>
              <a:t>FastEthernet</a:t>
            </a:r>
            <a:r>
              <a:rPr lang="it-IT" sz="1200" dirty="0"/>
              <a:t> 1</a:t>
            </a:r>
            <a:r>
              <a:rPr lang="it-IT" sz="1200" dirty="0" smtClean="0"/>
              <a:t>/0</a:t>
            </a:r>
            <a:endParaRPr lang="it-IT" sz="1200" dirty="0"/>
          </a:p>
          <a:p>
            <a:pPr marL="0" indent="0">
              <a:buNone/>
            </a:pPr>
            <a:r>
              <a:rPr lang="it-IT" sz="1200" dirty="0"/>
              <a:t>Ip </a:t>
            </a:r>
            <a:r>
              <a:rPr lang="it-IT" sz="1200" dirty="0" err="1"/>
              <a:t>address</a:t>
            </a:r>
            <a:r>
              <a:rPr lang="it-IT" sz="1200" dirty="0"/>
              <a:t> </a:t>
            </a:r>
            <a:r>
              <a:rPr lang="it-IT" sz="1200" dirty="0" smtClean="0"/>
              <a:t>192.168.13.1 </a:t>
            </a:r>
            <a:r>
              <a:rPr lang="it-IT" sz="1200" dirty="0"/>
              <a:t>255.255.255.0</a:t>
            </a:r>
          </a:p>
          <a:p>
            <a:pPr marL="0" indent="0">
              <a:buNone/>
            </a:pPr>
            <a:r>
              <a:rPr lang="it-IT" sz="1200" dirty="0"/>
              <a:t>No </a:t>
            </a:r>
            <a:r>
              <a:rPr lang="it-IT" sz="1200" dirty="0" err="1" smtClean="0"/>
              <a:t>shutdown</a:t>
            </a:r>
            <a:endParaRPr lang="it-IT" sz="1200" dirty="0" smtClean="0"/>
          </a:p>
          <a:p>
            <a:pPr marL="0" indent="0">
              <a:buNone/>
            </a:pPr>
            <a:endParaRPr lang="it-IT" sz="1200" dirty="0" smtClean="0"/>
          </a:p>
          <a:p>
            <a:pPr marL="0" indent="0">
              <a:buNone/>
            </a:pPr>
            <a:r>
              <a:rPr lang="it-IT" sz="1200" dirty="0"/>
              <a:t>Interface </a:t>
            </a:r>
            <a:r>
              <a:rPr lang="it-IT" sz="1200" dirty="0" err="1"/>
              <a:t>FastEthernet</a:t>
            </a:r>
            <a:r>
              <a:rPr lang="it-IT" sz="1200" dirty="0"/>
              <a:t> 0/1</a:t>
            </a:r>
          </a:p>
          <a:p>
            <a:pPr marL="0" indent="0">
              <a:buNone/>
            </a:pPr>
            <a:r>
              <a:rPr lang="it-IT" sz="1200" dirty="0"/>
              <a:t>Ip </a:t>
            </a:r>
            <a:r>
              <a:rPr lang="it-IT" sz="1200" dirty="0" err="1"/>
              <a:t>address</a:t>
            </a:r>
            <a:r>
              <a:rPr lang="it-IT" sz="1200" dirty="0"/>
              <a:t> </a:t>
            </a:r>
            <a:r>
              <a:rPr lang="it-IT" sz="1200" dirty="0" smtClean="0"/>
              <a:t>192.168.14.1 </a:t>
            </a:r>
            <a:r>
              <a:rPr lang="it-IT" sz="1200" dirty="0"/>
              <a:t>255.255.255.0</a:t>
            </a:r>
          </a:p>
          <a:p>
            <a:pPr marL="0" indent="0">
              <a:buNone/>
            </a:pPr>
            <a:r>
              <a:rPr lang="it-IT" sz="1200" dirty="0"/>
              <a:t>No </a:t>
            </a:r>
            <a:r>
              <a:rPr lang="it-IT" sz="1200" dirty="0" err="1"/>
              <a:t>shutdown</a:t>
            </a:r>
            <a:endParaRPr lang="it-IT" sz="1200" dirty="0"/>
          </a:p>
          <a:p>
            <a:pPr marL="0" indent="0">
              <a:buNone/>
            </a:pPr>
            <a:r>
              <a:rPr lang="it-IT" sz="1200" dirty="0"/>
              <a:t>Exit</a:t>
            </a:r>
          </a:p>
          <a:p>
            <a:pPr marL="0" indent="0">
              <a:buNone/>
            </a:pPr>
            <a:endParaRPr lang="it-IT" sz="1200" dirty="0" smtClean="0"/>
          </a:p>
          <a:p>
            <a:pPr marL="0" indent="0">
              <a:buNone/>
            </a:pPr>
            <a:endParaRPr lang="it-IT" sz="1200" dirty="0"/>
          </a:p>
          <a:p>
            <a:pPr marL="0" indent="0">
              <a:buNone/>
            </a:pPr>
            <a:endParaRPr lang="it-IT" sz="1200" dirty="0"/>
          </a:p>
          <a:p>
            <a:pPr marL="0" indent="0">
              <a:buNone/>
            </a:pPr>
            <a:endParaRPr lang="it-IT" sz="1200" dirty="0" smtClean="0"/>
          </a:p>
          <a:p>
            <a:pPr marL="0" indent="0">
              <a:buNone/>
            </a:pPr>
            <a:endParaRPr lang="it-IT" sz="1200" dirty="0"/>
          </a:p>
        </p:txBody>
      </p:sp>
      <p:sp>
        <p:nvSpPr>
          <p:cNvPr id="9" name="Rettangolo 8"/>
          <p:cNvSpPr/>
          <p:nvPr/>
        </p:nvSpPr>
        <p:spPr>
          <a:xfrm>
            <a:off x="3355571" y="1426614"/>
            <a:ext cx="6096000" cy="379180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it-IT" sz="1200" dirty="0" smtClean="0">
                <a:solidFill>
                  <a:prstClr val="black"/>
                </a:solidFill>
              </a:rPr>
              <a:t>Router </a:t>
            </a:r>
            <a:r>
              <a:rPr lang="it-IT" sz="1200" dirty="0" err="1">
                <a:solidFill>
                  <a:prstClr val="black"/>
                </a:solidFill>
              </a:rPr>
              <a:t>rip</a:t>
            </a:r>
            <a:endParaRPr lang="it-IT" sz="1200" dirty="0">
              <a:solidFill>
                <a:prstClr val="black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it-IT" sz="1200" dirty="0">
                <a:solidFill>
                  <a:prstClr val="black"/>
                </a:solidFill>
              </a:rPr>
              <a:t>Version 2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it-IT" sz="1200" dirty="0">
                <a:solidFill>
                  <a:prstClr val="black"/>
                </a:solidFill>
              </a:rPr>
              <a:t>Network </a:t>
            </a:r>
            <a:r>
              <a:rPr lang="it-IT" sz="1200" dirty="0" smtClean="0">
                <a:solidFill>
                  <a:prstClr val="black"/>
                </a:solidFill>
              </a:rPr>
              <a:t>192.168.3.0</a:t>
            </a:r>
            <a:endParaRPr lang="it-IT" sz="1200" dirty="0">
              <a:solidFill>
                <a:prstClr val="black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it-IT" sz="1200" dirty="0">
                <a:solidFill>
                  <a:prstClr val="black"/>
                </a:solidFill>
              </a:rPr>
              <a:t>Network </a:t>
            </a:r>
            <a:r>
              <a:rPr lang="it-IT" sz="1200" dirty="0" smtClean="0">
                <a:solidFill>
                  <a:prstClr val="black"/>
                </a:solidFill>
              </a:rPr>
              <a:t>192.168.11.0</a:t>
            </a:r>
            <a:endParaRPr lang="it-IT" sz="1200" dirty="0">
              <a:solidFill>
                <a:prstClr val="black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it-IT" sz="1200" dirty="0">
                <a:solidFill>
                  <a:prstClr val="black"/>
                </a:solidFill>
              </a:rPr>
              <a:t>Network </a:t>
            </a:r>
            <a:r>
              <a:rPr lang="it-IT" sz="1200" dirty="0" smtClean="0">
                <a:solidFill>
                  <a:prstClr val="black"/>
                </a:solidFill>
              </a:rPr>
              <a:t>192.168.13.0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it-IT" sz="1200" dirty="0">
                <a:solidFill>
                  <a:prstClr val="black"/>
                </a:solidFill>
              </a:rPr>
              <a:t>Network </a:t>
            </a:r>
            <a:r>
              <a:rPr lang="it-IT" sz="1200" dirty="0" smtClean="0">
                <a:solidFill>
                  <a:prstClr val="black"/>
                </a:solidFill>
              </a:rPr>
              <a:t>192.168.14.0</a:t>
            </a:r>
            <a:endParaRPr lang="it-IT" sz="1200" dirty="0">
              <a:solidFill>
                <a:prstClr val="black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endParaRPr lang="it-IT" sz="1200" dirty="0">
              <a:solidFill>
                <a:prstClr val="black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it-IT" sz="1200" dirty="0">
                <a:solidFill>
                  <a:prstClr val="black"/>
                </a:solidFill>
              </a:rPr>
              <a:t>Exit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endParaRPr lang="it-IT" sz="1200" dirty="0">
              <a:solidFill>
                <a:prstClr val="black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it-IT" sz="1200" dirty="0">
                <a:solidFill>
                  <a:prstClr val="black"/>
                </a:solidFill>
              </a:rPr>
              <a:t>Ip domani-</a:t>
            </a:r>
            <a:r>
              <a:rPr lang="it-IT" sz="1200" dirty="0" err="1">
                <a:solidFill>
                  <a:prstClr val="black"/>
                </a:solidFill>
              </a:rPr>
              <a:t>lookup</a:t>
            </a:r>
            <a:endParaRPr lang="it-IT" sz="1200" dirty="0">
              <a:solidFill>
                <a:prstClr val="black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it-IT" sz="1200" dirty="0">
                <a:solidFill>
                  <a:prstClr val="black"/>
                </a:solidFill>
              </a:rPr>
              <a:t>Ip </a:t>
            </a:r>
            <a:r>
              <a:rPr lang="it-IT" sz="1200" dirty="0" err="1">
                <a:solidFill>
                  <a:prstClr val="black"/>
                </a:solidFill>
              </a:rPr>
              <a:t>name</a:t>
            </a:r>
            <a:r>
              <a:rPr lang="it-IT" sz="1200" dirty="0">
                <a:solidFill>
                  <a:prstClr val="black"/>
                </a:solidFill>
              </a:rPr>
              <a:t>-server 192.168.4.2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it-IT" sz="1200" dirty="0">
                <a:solidFill>
                  <a:prstClr val="black"/>
                </a:solidFill>
              </a:rPr>
              <a:t>Exit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it-IT" sz="1200" dirty="0" smtClean="0">
                <a:solidFill>
                  <a:prstClr val="black"/>
                </a:solidFill>
              </a:rPr>
              <a:t>Copy-</a:t>
            </a:r>
            <a:r>
              <a:rPr lang="it-IT" sz="1200" dirty="0" err="1" smtClean="0">
                <a:solidFill>
                  <a:prstClr val="black"/>
                </a:solidFill>
              </a:rPr>
              <a:t>running</a:t>
            </a:r>
            <a:r>
              <a:rPr lang="it-IT" sz="1200" dirty="0" smtClean="0">
                <a:solidFill>
                  <a:prstClr val="black"/>
                </a:solidFill>
              </a:rPr>
              <a:t>-</a:t>
            </a:r>
            <a:r>
              <a:rPr lang="it-IT" sz="1200" dirty="0" err="1" smtClean="0">
                <a:solidFill>
                  <a:prstClr val="black"/>
                </a:solidFill>
              </a:rPr>
              <a:t>config</a:t>
            </a:r>
            <a:r>
              <a:rPr lang="it-IT" sz="1200" dirty="0" smtClean="0">
                <a:solidFill>
                  <a:prstClr val="black"/>
                </a:solidFill>
              </a:rPr>
              <a:t>-startup-</a:t>
            </a:r>
            <a:r>
              <a:rPr lang="it-IT" sz="1200" dirty="0" err="1" smtClean="0">
                <a:solidFill>
                  <a:prstClr val="black"/>
                </a:solidFill>
              </a:rPr>
              <a:t>config</a:t>
            </a:r>
            <a:endParaRPr lang="it-IT" sz="1200" dirty="0">
              <a:solidFill>
                <a:prstClr val="black"/>
              </a:solidFill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506" y="3333404"/>
            <a:ext cx="4504802" cy="3261289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587" y="390789"/>
            <a:ext cx="3125239" cy="276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5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63633" y="300896"/>
            <a:ext cx="10515600" cy="1325563"/>
          </a:xfrm>
        </p:spPr>
        <p:txBody>
          <a:bodyPr/>
          <a:lstStyle/>
          <a:p>
            <a:r>
              <a:rPr lang="it-IT" b="1" dirty="0" smtClean="0">
                <a:solidFill>
                  <a:srgbClr val="FF0000"/>
                </a:solidFill>
              </a:rPr>
              <a:t>Edificio D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663633" y="1875501"/>
            <a:ext cx="10515600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it-IT" dirty="0" smtClean="0"/>
              <a:t>Host : 100</a:t>
            </a:r>
          </a:p>
          <a:p>
            <a:pPr marL="457200" lvl="1" indent="0">
              <a:buNone/>
            </a:pPr>
            <a:endParaRPr lang="it-IT" dirty="0"/>
          </a:p>
          <a:p>
            <a:pPr marL="457200" lvl="1" indent="0">
              <a:buNone/>
            </a:pPr>
            <a:r>
              <a:rPr lang="it-IT" dirty="0" smtClean="0"/>
              <a:t>Sottorete : 192.168.4.0</a:t>
            </a:r>
          </a:p>
          <a:p>
            <a:pPr marL="457200" lvl="1" indent="0">
              <a:buNone/>
            </a:pPr>
            <a:endParaRPr lang="it-IT" dirty="0"/>
          </a:p>
          <a:p>
            <a:pPr marL="457200" lvl="1" indent="0">
              <a:buNone/>
            </a:pPr>
            <a:r>
              <a:rPr lang="it-IT" dirty="0" smtClean="0"/>
              <a:t>Collegamenti : D-B,D-C</a:t>
            </a:r>
            <a:endParaRPr lang="it-IT" dirty="0"/>
          </a:p>
        </p:txBody>
      </p:sp>
      <p:graphicFrame>
        <p:nvGraphicFramePr>
          <p:cNvPr id="7" name="Tabel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596775"/>
              </p:ext>
            </p:extLst>
          </p:nvPr>
        </p:nvGraphicFramePr>
        <p:xfrm>
          <a:off x="1790931" y="4250841"/>
          <a:ext cx="81279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52154564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71657670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65611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NOME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DISPOSITIVO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INDIRIZZO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245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RA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ROUTER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192.168.4.1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HA1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HOST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192.168.4.2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528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.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.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.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690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.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.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.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139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HA100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HOST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192.168.4.101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342502"/>
                  </a:ext>
                </a:extLst>
              </a:tr>
            </a:tbl>
          </a:graphicData>
        </a:graphic>
      </p:graphicFrame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064" y="719694"/>
            <a:ext cx="4163006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9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smtClean="0">
                <a:solidFill>
                  <a:srgbClr val="FF0000"/>
                </a:solidFill>
              </a:rPr>
              <a:t>Configurazione host D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smtClean="0"/>
              <a:t>HD</a:t>
            </a:r>
            <a:endParaRPr lang="it-IT" dirty="0"/>
          </a:p>
          <a:p>
            <a:pPr marL="0" indent="0">
              <a:buNone/>
            </a:pPr>
            <a:r>
              <a:rPr lang="it-IT" dirty="0" smtClean="0"/>
              <a:t>Ip 192.168.4.2/24 192.168.4.1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450" y="1168294"/>
            <a:ext cx="4163006" cy="2343477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92" y="3431983"/>
            <a:ext cx="4259684" cy="287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1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14251" y="375067"/>
            <a:ext cx="10515600" cy="1325563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Configurazione router </a:t>
            </a:r>
            <a:r>
              <a:rPr lang="it-IT" b="1" dirty="0" smtClean="0">
                <a:solidFill>
                  <a:srgbClr val="FF0000"/>
                </a:solidFill>
              </a:rPr>
              <a:t>D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414251" y="150142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200" dirty="0" err="1" smtClean="0"/>
              <a:t>Configure</a:t>
            </a:r>
            <a:endParaRPr lang="it-IT" sz="1200" dirty="0" smtClean="0"/>
          </a:p>
          <a:p>
            <a:pPr marL="0" indent="0">
              <a:buNone/>
            </a:pPr>
            <a:r>
              <a:rPr lang="it-IT" sz="1200" dirty="0" smtClean="0"/>
              <a:t>Terminal</a:t>
            </a:r>
          </a:p>
          <a:p>
            <a:pPr marL="0" indent="0">
              <a:buNone/>
            </a:pPr>
            <a:r>
              <a:rPr lang="it-IT" sz="1200" dirty="0" smtClean="0"/>
              <a:t>Interface </a:t>
            </a:r>
            <a:r>
              <a:rPr lang="it-IT" sz="1200" dirty="0" err="1" smtClean="0"/>
              <a:t>FastEthernet</a:t>
            </a:r>
            <a:r>
              <a:rPr lang="it-IT" sz="1200" dirty="0" smtClean="0"/>
              <a:t> 0/0</a:t>
            </a:r>
          </a:p>
          <a:p>
            <a:pPr marL="0" indent="0">
              <a:buNone/>
            </a:pPr>
            <a:r>
              <a:rPr lang="it-IT" sz="1200" dirty="0" smtClean="0"/>
              <a:t>Ip </a:t>
            </a:r>
            <a:r>
              <a:rPr lang="it-IT" sz="1200" dirty="0" err="1" smtClean="0"/>
              <a:t>address</a:t>
            </a:r>
            <a:r>
              <a:rPr lang="it-IT" sz="1200" dirty="0" smtClean="0"/>
              <a:t> 192.168.4.3 255.255.255.0</a:t>
            </a:r>
          </a:p>
          <a:p>
            <a:pPr marL="0" indent="0">
              <a:buNone/>
            </a:pPr>
            <a:endParaRPr lang="it-IT" sz="1200" dirty="0" smtClean="0"/>
          </a:p>
          <a:p>
            <a:pPr marL="0" indent="0">
              <a:buNone/>
            </a:pPr>
            <a:r>
              <a:rPr lang="it-IT" sz="1200" dirty="0" err="1" smtClean="0"/>
              <a:t>interface</a:t>
            </a:r>
            <a:r>
              <a:rPr lang="it-IT" sz="1200" dirty="0" smtClean="0"/>
              <a:t> </a:t>
            </a:r>
            <a:r>
              <a:rPr lang="it-IT" sz="1200" dirty="0" err="1"/>
              <a:t>FastEthernet</a:t>
            </a:r>
            <a:r>
              <a:rPr lang="it-IT" sz="1200" dirty="0"/>
              <a:t> 1</a:t>
            </a:r>
            <a:r>
              <a:rPr lang="it-IT" sz="1200" dirty="0" smtClean="0"/>
              <a:t>/0</a:t>
            </a:r>
            <a:endParaRPr lang="it-IT" sz="1200" dirty="0"/>
          </a:p>
          <a:p>
            <a:pPr marL="0" indent="0">
              <a:buNone/>
            </a:pPr>
            <a:r>
              <a:rPr lang="it-IT" sz="1200" dirty="0"/>
              <a:t>Ip </a:t>
            </a:r>
            <a:r>
              <a:rPr lang="it-IT" sz="1200" dirty="0" err="1"/>
              <a:t>address</a:t>
            </a:r>
            <a:r>
              <a:rPr lang="it-IT" sz="1200" dirty="0"/>
              <a:t> </a:t>
            </a:r>
            <a:r>
              <a:rPr lang="it-IT" sz="1200" dirty="0" smtClean="0"/>
              <a:t>192.168.14.1 </a:t>
            </a:r>
            <a:r>
              <a:rPr lang="it-IT" sz="1200" dirty="0"/>
              <a:t>255.255.255.0</a:t>
            </a:r>
          </a:p>
          <a:p>
            <a:pPr marL="0" indent="0">
              <a:buNone/>
            </a:pPr>
            <a:r>
              <a:rPr lang="it-IT" sz="1200" dirty="0"/>
              <a:t>No </a:t>
            </a:r>
            <a:r>
              <a:rPr lang="it-IT" sz="1200" dirty="0" err="1" smtClean="0"/>
              <a:t>shutdown</a:t>
            </a:r>
            <a:endParaRPr lang="it-IT" sz="1200" dirty="0" smtClean="0"/>
          </a:p>
          <a:p>
            <a:pPr marL="0" indent="0">
              <a:buNone/>
            </a:pPr>
            <a:endParaRPr lang="it-IT" sz="1200" dirty="0" smtClean="0"/>
          </a:p>
          <a:p>
            <a:pPr marL="0" indent="0">
              <a:buNone/>
            </a:pPr>
            <a:r>
              <a:rPr lang="it-IT" sz="1200" dirty="0"/>
              <a:t>Interface </a:t>
            </a:r>
            <a:r>
              <a:rPr lang="it-IT" sz="1200" dirty="0" err="1"/>
              <a:t>FastEthernet</a:t>
            </a:r>
            <a:r>
              <a:rPr lang="it-IT" sz="1200" dirty="0"/>
              <a:t> 0/1</a:t>
            </a:r>
          </a:p>
          <a:p>
            <a:pPr marL="0" indent="0">
              <a:buNone/>
            </a:pPr>
            <a:r>
              <a:rPr lang="it-IT" sz="1200" dirty="0"/>
              <a:t>Ip </a:t>
            </a:r>
            <a:r>
              <a:rPr lang="it-IT" sz="1200" dirty="0" err="1"/>
              <a:t>address</a:t>
            </a:r>
            <a:r>
              <a:rPr lang="it-IT" sz="1200" dirty="0"/>
              <a:t> </a:t>
            </a:r>
            <a:r>
              <a:rPr lang="it-IT" sz="1200" dirty="0" smtClean="0"/>
              <a:t>192.168.15.1 </a:t>
            </a:r>
            <a:r>
              <a:rPr lang="it-IT" sz="1200" dirty="0"/>
              <a:t>255.255.255.0</a:t>
            </a:r>
          </a:p>
          <a:p>
            <a:pPr marL="0" indent="0">
              <a:buNone/>
            </a:pPr>
            <a:r>
              <a:rPr lang="it-IT" sz="1200" dirty="0"/>
              <a:t>No </a:t>
            </a:r>
            <a:r>
              <a:rPr lang="it-IT" sz="1200" dirty="0" err="1"/>
              <a:t>shutdown</a:t>
            </a:r>
            <a:endParaRPr lang="it-IT" sz="1200" dirty="0"/>
          </a:p>
          <a:p>
            <a:pPr marL="0" indent="0">
              <a:buNone/>
            </a:pPr>
            <a:r>
              <a:rPr lang="it-IT" sz="1200" dirty="0"/>
              <a:t>Exit</a:t>
            </a:r>
          </a:p>
          <a:p>
            <a:pPr marL="0" indent="0">
              <a:buNone/>
            </a:pPr>
            <a:endParaRPr lang="it-IT" sz="1200" dirty="0" smtClean="0"/>
          </a:p>
          <a:p>
            <a:pPr marL="0" indent="0">
              <a:buNone/>
            </a:pPr>
            <a:endParaRPr lang="it-IT" sz="1200" dirty="0"/>
          </a:p>
          <a:p>
            <a:pPr marL="0" indent="0">
              <a:buNone/>
            </a:pPr>
            <a:endParaRPr lang="it-IT" sz="1200" dirty="0"/>
          </a:p>
          <a:p>
            <a:pPr marL="0" indent="0">
              <a:buNone/>
            </a:pPr>
            <a:endParaRPr lang="it-IT" sz="1200" dirty="0" smtClean="0"/>
          </a:p>
          <a:p>
            <a:pPr marL="0" indent="0">
              <a:buNone/>
            </a:pPr>
            <a:endParaRPr lang="it-IT" sz="1200" dirty="0"/>
          </a:p>
        </p:txBody>
      </p:sp>
      <p:sp>
        <p:nvSpPr>
          <p:cNvPr id="9" name="Rettangolo 8"/>
          <p:cNvSpPr/>
          <p:nvPr/>
        </p:nvSpPr>
        <p:spPr>
          <a:xfrm>
            <a:off x="3355571" y="1426614"/>
            <a:ext cx="6096000" cy="349736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it-IT" sz="1200" dirty="0" smtClean="0">
                <a:solidFill>
                  <a:prstClr val="black"/>
                </a:solidFill>
              </a:rPr>
              <a:t>Router </a:t>
            </a:r>
            <a:r>
              <a:rPr lang="it-IT" sz="1200" dirty="0" err="1">
                <a:solidFill>
                  <a:prstClr val="black"/>
                </a:solidFill>
              </a:rPr>
              <a:t>rip</a:t>
            </a:r>
            <a:endParaRPr lang="it-IT" sz="1200" dirty="0">
              <a:solidFill>
                <a:prstClr val="black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it-IT" sz="1200" dirty="0">
                <a:solidFill>
                  <a:prstClr val="black"/>
                </a:solidFill>
              </a:rPr>
              <a:t>Version 2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it-IT" sz="1200" dirty="0" smtClean="0">
                <a:solidFill>
                  <a:prstClr val="black"/>
                </a:solidFill>
              </a:rPr>
              <a:t>Network 192.168.4.0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it-IT" sz="1200" dirty="0" smtClean="0">
                <a:solidFill>
                  <a:prstClr val="black"/>
                </a:solidFill>
              </a:rPr>
              <a:t>Network 192.168.14.0</a:t>
            </a:r>
            <a:endParaRPr lang="it-IT" sz="1200" dirty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it-IT" sz="1200" dirty="0">
                <a:solidFill>
                  <a:prstClr val="black"/>
                </a:solidFill>
              </a:rPr>
              <a:t>Network </a:t>
            </a:r>
            <a:r>
              <a:rPr lang="it-IT" sz="1200" dirty="0" smtClean="0">
                <a:solidFill>
                  <a:prstClr val="black"/>
                </a:solidFill>
              </a:rPr>
              <a:t>192.168.15.0</a:t>
            </a:r>
            <a:endParaRPr lang="it-IT" sz="1200" dirty="0">
              <a:solidFill>
                <a:prstClr val="black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endParaRPr lang="it-IT" sz="1200" dirty="0">
              <a:solidFill>
                <a:prstClr val="black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it-IT" sz="1200" dirty="0">
                <a:solidFill>
                  <a:prstClr val="black"/>
                </a:solidFill>
              </a:rPr>
              <a:t>Exit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endParaRPr lang="it-IT" sz="1200" dirty="0">
              <a:solidFill>
                <a:prstClr val="black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it-IT" sz="1200" dirty="0">
                <a:solidFill>
                  <a:prstClr val="black"/>
                </a:solidFill>
              </a:rPr>
              <a:t>Ip domani-</a:t>
            </a:r>
            <a:r>
              <a:rPr lang="it-IT" sz="1200" dirty="0" err="1">
                <a:solidFill>
                  <a:prstClr val="black"/>
                </a:solidFill>
              </a:rPr>
              <a:t>lookup</a:t>
            </a:r>
            <a:endParaRPr lang="it-IT" sz="1200" dirty="0">
              <a:solidFill>
                <a:prstClr val="black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it-IT" sz="1200" dirty="0">
                <a:solidFill>
                  <a:prstClr val="black"/>
                </a:solidFill>
              </a:rPr>
              <a:t>Ip </a:t>
            </a:r>
            <a:r>
              <a:rPr lang="it-IT" sz="1200" dirty="0" err="1">
                <a:solidFill>
                  <a:prstClr val="black"/>
                </a:solidFill>
              </a:rPr>
              <a:t>name</a:t>
            </a:r>
            <a:r>
              <a:rPr lang="it-IT" sz="1200" dirty="0">
                <a:solidFill>
                  <a:prstClr val="black"/>
                </a:solidFill>
              </a:rPr>
              <a:t>-server 192.168.4.2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it-IT" sz="1200" dirty="0">
                <a:solidFill>
                  <a:prstClr val="black"/>
                </a:solidFill>
              </a:rPr>
              <a:t>Exit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it-IT" sz="1200" dirty="0" smtClean="0">
                <a:solidFill>
                  <a:prstClr val="black"/>
                </a:solidFill>
              </a:rPr>
              <a:t>Copy-</a:t>
            </a:r>
            <a:r>
              <a:rPr lang="it-IT" sz="1200" dirty="0" err="1" smtClean="0">
                <a:solidFill>
                  <a:prstClr val="black"/>
                </a:solidFill>
              </a:rPr>
              <a:t>running</a:t>
            </a:r>
            <a:r>
              <a:rPr lang="it-IT" sz="1200" dirty="0" smtClean="0">
                <a:solidFill>
                  <a:prstClr val="black"/>
                </a:solidFill>
              </a:rPr>
              <a:t>-</a:t>
            </a:r>
            <a:r>
              <a:rPr lang="it-IT" sz="1200" dirty="0" err="1" smtClean="0">
                <a:solidFill>
                  <a:prstClr val="black"/>
                </a:solidFill>
              </a:rPr>
              <a:t>config</a:t>
            </a:r>
            <a:r>
              <a:rPr lang="it-IT" sz="1200" dirty="0" smtClean="0">
                <a:solidFill>
                  <a:prstClr val="black"/>
                </a:solidFill>
              </a:rPr>
              <a:t>-startup-</a:t>
            </a:r>
            <a:r>
              <a:rPr lang="it-IT" sz="1200" dirty="0" err="1" smtClean="0">
                <a:solidFill>
                  <a:prstClr val="black"/>
                </a:solidFill>
              </a:rPr>
              <a:t>config</a:t>
            </a:r>
            <a:endParaRPr lang="it-IT" sz="1200" dirty="0">
              <a:solidFill>
                <a:prstClr val="black"/>
              </a:solidFill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506" y="3333404"/>
            <a:ext cx="4504802" cy="3261289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506" y="684687"/>
            <a:ext cx="4163006" cy="2343477"/>
          </a:xfrm>
          <a:prstGeom prst="rect">
            <a:avLst/>
          </a:prstGeom>
        </p:spPr>
      </p:pic>
      <p:graphicFrame>
        <p:nvGraphicFramePr>
          <p:cNvPr id="7" name="Ogget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461835"/>
              </p:ext>
            </p:extLst>
          </p:nvPr>
        </p:nvGraphicFramePr>
        <p:xfrm>
          <a:off x="5981700" y="3300413"/>
          <a:ext cx="2286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Image" r:id="rId5" imgW="228240" imgH="253800" progId="Photoshop.Image.20">
                  <p:embed/>
                </p:oleObj>
              </mc:Choice>
              <mc:Fallback>
                <p:oleObj name="Image" r:id="rId5" imgW="228240" imgH="253800" progId="Photoshop.Image.2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81700" y="3300413"/>
                        <a:ext cx="2286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282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63633" y="300896"/>
            <a:ext cx="10515600" cy="1325563"/>
          </a:xfrm>
        </p:spPr>
        <p:txBody>
          <a:bodyPr/>
          <a:lstStyle/>
          <a:p>
            <a:r>
              <a:rPr lang="it-IT" b="1" dirty="0" smtClean="0">
                <a:solidFill>
                  <a:srgbClr val="FF0000"/>
                </a:solidFill>
              </a:rPr>
              <a:t>Edificio E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663633" y="1875501"/>
            <a:ext cx="10515600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it-IT" dirty="0" smtClean="0"/>
              <a:t>Host : 50</a:t>
            </a:r>
          </a:p>
          <a:p>
            <a:pPr marL="457200" lvl="1" indent="0">
              <a:buNone/>
            </a:pPr>
            <a:endParaRPr lang="it-IT" dirty="0"/>
          </a:p>
          <a:p>
            <a:pPr marL="457200" lvl="1" indent="0">
              <a:buNone/>
            </a:pPr>
            <a:r>
              <a:rPr lang="it-IT" dirty="0" smtClean="0"/>
              <a:t>Sottorete : 192.168.5.0</a:t>
            </a:r>
          </a:p>
          <a:p>
            <a:pPr marL="457200" lvl="1" indent="0">
              <a:buNone/>
            </a:pPr>
            <a:endParaRPr lang="it-IT" dirty="0"/>
          </a:p>
          <a:p>
            <a:pPr marL="457200" lvl="1" indent="0">
              <a:buNone/>
            </a:pPr>
            <a:r>
              <a:rPr lang="it-IT" dirty="0" smtClean="0"/>
              <a:t>Collegamenti : B-E</a:t>
            </a:r>
            <a:endParaRPr lang="it-IT" dirty="0"/>
          </a:p>
        </p:txBody>
      </p:sp>
      <p:graphicFrame>
        <p:nvGraphicFramePr>
          <p:cNvPr id="7" name="Tabel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518269"/>
              </p:ext>
            </p:extLst>
          </p:nvPr>
        </p:nvGraphicFramePr>
        <p:xfrm>
          <a:off x="1790931" y="4250841"/>
          <a:ext cx="81279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52154564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71657670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65611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NOME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DISPOSITIVO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INDIRIZZO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245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RA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ROUTER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192.168.5.1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2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HA1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HOST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192.168.5.2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528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.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.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.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690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.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.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.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139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HA50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HOST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192.168.5.51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342502"/>
                  </a:ext>
                </a:extLst>
              </a:tr>
            </a:tbl>
          </a:graphicData>
        </a:graphic>
      </p:graphicFrame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678" y="154901"/>
            <a:ext cx="4572638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0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smtClean="0">
                <a:solidFill>
                  <a:srgbClr val="FF0000"/>
                </a:solidFill>
              </a:rPr>
              <a:t>Caratteristiche azienda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L’azienda sarà formata da 5 edifici che verranno rinominati con le lettere dell’alfabeto e saranno così strutturati</a:t>
            </a:r>
          </a:p>
          <a:p>
            <a:endParaRPr lang="it-IT" dirty="0"/>
          </a:p>
          <a:p>
            <a:endParaRPr lang="it-IT" dirty="0"/>
          </a:p>
        </p:txBody>
      </p:sp>
      <p:graphicFrame>
        <p:nvGraphicFramePr>
          <p:cNvPr id="5" name="Tabel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775053"/>
              </p:ext>
            </p:extLst>
          </p:nvPr>
        </p:nvGraphicFramePr>
        <p:xfrm>
          <a:off x="1579238" y="3098881"/>
          <a:ext cx="8128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49185577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309451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59733655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148503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979395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EDIFICIO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UFFICI</a:t>
                      </a:r>
                      <a:r>
                        <a:rPr lang="it-IT" baseline="0" dirty="0" smtClean="0"/>
                        <a:t> &amp; Reparti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 smtClean="0"/>
                        <a:t>Num</a:t>
                      </a:r>
                      <a:r>
                        <a:rPr lang="it-IT" dirty="0" smtClean="0"/>
                        <a:t>. Utenti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err="1" smtClean="0"/>
                        <a:t>Num.Server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Copertura </a:t>
                      </a:r>
                    </a:p>
                    <a:p>
                      <a:r>
                        <a:rPr lang="it-IT" dirty="0" err="1" smtClean="0"/>
                        <a:t>Wi-fi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473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A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100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NO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415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B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100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NO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4711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C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100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NO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873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D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100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NO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850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E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50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SI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436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234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smtClean="0">
                <a:solidFill>
                  <a:srgbClr val="FF0000"/>
                </a:solidFill>
              </a:rPr>
              <a:t>Configurazione host E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smtClean="0"/>
              <a:t>HD</a:t>
            </a:r>
            <a:endParaRPr lang="it-IT" dirty="0"/>
          </a:p>
          <a:p>
            <a:pPr marL="0" indent="0">
              <a:buNone/>
            </a:pPr>
            <a:r>
              <a:rPr lang="it-IT" dirty="0" smtClean="0"/>
              <a:t>Ip 192.168.5.2/24 192.168.5.1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92" y="3431983"/>
            <a:ext cx="4259684" cy="2879917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511" y="1483848"/>
            <a:ext cx="4572638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76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14251" y="375067"/>
            <a:ext cx="10515600" cy="1325563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Configurazione router </a:t>
            </a:r>
            <a:r>
              <a:rPr lang="it-IT" b="1" dirty="0" smtClean="0">
                <a:solidFill>
                  <a:srgbClr val="FF0000"/>
                </a:solidFill>
              </a:rPr>
              <a:t>E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414251" y="150142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200" dirty="0" err="1" smtClean="0"/>
              <a:t>Configure</a:t>
            </a:r>
            <a:endParaRPr lang="it-IT" sz="1200" dirty="0" smtClean="0"/>
          </a:p>
          <a:p>
            <a:pPr marL="0" indent="0">
              <a:buNone/>
            </a:pPr>
            <a:r>
              <a:rPr lang="it-IT" sz="1200" dirty="0" smtClean="0"/>
              <a:t>Terminal</a:t>
            </a:r>
          </a:p>
          <a:p>
            <a:pPr marL="0" indent="0">
              <a:buNone/>
            </a:pPr>
            <a:r>
              <a:rPr lang="it-IT" sz="1200" dirty="0" smtClean="0"/>
              <a:t>Interface </a:t>
            </a:r>
            <a:r>
              <a:rPr lang="it-IT" sz="1200" dirty="0" err="1" smtClean="0"/>
              <a:t>FastEthernet</a:t>
            </a:r>
            <a:r>
              <a:rPr lang="it-IT" sz="1200" dirty="0" smtClean="0"/>
              <a:t> 0/0</a:t>
            </a:r>
          </a:p>
          <a:p>
            <a:pPr marL="0" indent="0">
              <a:buNone/>
            </a:pPr>
            <a:r>
              <a:rPr lang="it-IT" sz="1200" dirty="0" smtClean="0"/>
              <a:t>Ip </a:t>
            </a:r>
            <a:r>
              <a:rPr lang="it-IT" sz="1200" dirty="0" err="1" smtClean="0"/>
              <a:t>address</a:t>
            </a:r>
            <a:r>
              <a:rPr lang="it-IT" sz="1200" dirty="0" smtClean="0"/>
              <a:t> 192.168.5.3 255.255.255.0</a:t>
            </a:r>
          </a:p>
          <a:p>
            <a:pPr marL="0" indent="0">
              <a:buNone/>
            </a:pPr>
            <a:endParaRPr lang="it-IT" sz="1200" dirty="0" smtClean="0"/>
          </a:p>
          <a:p>
            <a:pPr marL="0" indent="0">
              <a:buNone/>
            </a:pPr>
            <a:r>
              <a:rPr lang="it-IT" sz="1200" dirty="0" err="1" smtClean="0"/>
              <a:t>interface</a:t>
            </a:r>
            <a:r>
              <a:rPr lang="it-IT" sz="1200" dirty="0" smtClean="0"/>
              <a:t> </a:t>
            </a:r>
            <a:r>
              <a:rPr lang="it-IT" sz="1200" dirty="0" err="1"/>
              <a:t>FastEthernet</a:t>
            </a:r>
            <a:r>
              <a:rPr lang="it-IT" sz="1200" dirty="0"/>
              <a:t> 1</a:t>
            </a:r>
            <a:r>
              <a:rPr lang="it-IT" sz="1200" dirty="0" smtClean="0"/>
              <a:t>/0</a:t>
            </a:r>
            <a:endParaRPr lang="it-IT" sz="1200" dirty="0"/>
          </a:p>
          <a:p>
            <a:pPr marL="0" indent="0">
              <a:buNone/>
            </a:pPr>
            <a:r>
              <a:rPr lang="it-IT" sz="1200" dirty="0"/>
              <a:t>Ip </a:t>
            </a:r>
            <a:r>
              <a:rPr lang="it-IT" sz="1200" dirty="0" err="1"/>
              <a:t>address</a:t>
            </a:r>
            <a:r>
              <a:rPr lang="it-IT" sz="1200" dirty="0"/>
              <a:t> </a:t>
            </a:r>
            <a:r>
              <a:rPr lang="it-IT" sz="1200" dirty="0" smtClean="0"/>
              <a:t>192.168.12.1 </a:t>
            </a:r>
            <a:r>
              <a:rPr lang="it-IT" sz="1200" dirty="0"/>
              <a:t>255.255.255.0</a:t>
            </a:r>
          </a:p>
          <a:p>
            <a:pPr marL="0" indent="0">
              <a:buNone/>
            </a:pPr>
            <a:r>
              <a:rPr lang="it-IT" sz="1200" dirty="0"/>
              <a:t>No </a:t>
            </a:r>
            <a:r>
              <a:rPr lang="it-IT" sz="1200" dirty="0" err="1" smtClean="0"/>
              <a:t>shutdown</a:t>
            </a:r>
            <a:endParaRPr lang="it-IT" sz="1200" dirty="0" smtClean="0"/>
          </a:p>
          <a:p>
            <a:pPr marL="0" indent="0">
              <a:buNone/>
            </a:pPr>
            <a:endParaRPr lang="it-IT" sz="1200" dirty="0" smtClean="0"/>
          </a:p>
          <a:p>
            <a:pPr marL="0" indent="0">
              <a:buNone/>
            </a:pPr>
            <a:r>
              <a:rPr lang="it-IT" sz="1200" dirty="0" smtClean="0"/>
              <a:t>Exit</a:t>
            </a:r>
            <a:endParaRPr lang="it-IT" sz="1200" dirty="0"/>
          </a:p>
          <a:p>
            <a:pPr marL="0" indent="0">
              <a:buNone/>
            </a:pPr>
            <a:endParaRPr lang="it-IT" sz="1200" dirty="0" smtClean="0"/>
          </a:p>
          <a:p>
            <a:pPr marL="0" indent="0">
              <a:buNone/>
            </a:pPr>
            <a:endParaRPr lang="it-IT" sz="1200" dirty="0"/>
          </a:p>
          <a:p>
            <a:pPr marL="0" indent="0">
              <a:buNone/>
            </a:pPr>
            <a:endParaRPr lang="it-IT" sz="1200" dirty="0"/>
          </a:p>
          <a:p>
            <a:pPr marL="0" indent="0">
              <a:buNone/>
            </a:pPr>
            <a:endParaRPr lang="it-IT" sz="1200" dirty="0" smtClean="0"/>
          </a:p>
          <a:p>
            <a:pPr marL="0" indent="0">
              <a:buNone/>
            </a:pPr>
            <a:endParaRPr lang="it-IT" sz="1200" dirty="0"/>
          </a:p>
        </p:txBody>
      </p:sp>
      <p:sp>
        <p:nvSpPr>
          <p:cNvPr id="9" name="Rettangolo 8"/>
          <p:cNvSpPr/>
          <p:nvPr/>
        </p:nvSpPr>
        <p:spPr>
          <a:xfrm>
            <a:off x="3355571" y="1426614"/>
            <a:ext cx="6096000" cy="320292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it-IT" sz="1200" dirty="0" smtClean="0">
                <a:solidFill>
                  <a:prstClr val="black"/>
                </a:solidFill>
              </a:rPr>
              <a:t>Router </a:t>
            </a:r>
            <a:r>
              <a:rPr lang="it-IT" sz="1200" dirty="0" err="1">
                <a:solidFill>
                  <a:prstClr val="black"/>
                </a:solidFill>
              </a:rPr>
              <a:t>rip</a:t>
            </a:r>
            <a:endParaRPr lang="it-IT" sz="1200" dirty="0">
              <a:solidFill>
                <a:prstClr val="black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it-IT" sz="1200" dirty="0">
                <a:solidFill>
                  <a:prstClr val="black"/>
                </a:solidFill>
              </a:rPr>
              <a:t>Version 2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it-IT" sz="1200" dirty="0" smtClean="0">
                <a:solidFill>
                  <a:prstClr val="black"/>
                </a:solidFill>
              </a:rPr>
              <a:t>Network 192.168.5.0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it-IT" sz="1200" dirty="0" smtClean="0">
                <a:solidFill>
                  <a:prstClr val="black"/>
                </a:solidFill>
              </a:rPr>
              <a:t>Network 192.168.12.0</a:t>
            </a:r>
            <a:endParaRPr lang="it-IT" sz="1200" dirty="0">
              <a:solidFill>
                <a:prstClr val="black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endParaRPr lang="it-IT" sz="1200" dirty="0">
              <a:solidFill>
                <a:prstClr val="black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it-IT" sz="1200" dirty="0">
                <a:solidFill>
                  <a:prstClr val="black"/>
                </a:solidFill>
              </a:rPr>
              <a:t>Exit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endParaRPr lang="it-IT" sz="1200" dirty="0">
              <a:solidFill>
                <a:prstClr val="black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it-IT" sz="1200" dirty="0">
                <a:solidFill>
                  <a:prstClr val="black"/>
                </a:solidFill>
              </a:rPr>
              <a:t>Ip domani-</a:t>
            </a:r>
            <a:r>
              <a:rPr lang="it-IT" sz="1200" dirty="0" err="1">
                <a:solidFill>
                  <a:prstClr val="black"/>
                </a:solidFill>
              </a:rPr>
              <a:t>lookup</a:t>
            </a:r>
            <a:endParaRPr lang="it-IT" sz="1200" dirty="0">
              <a:solidFill>
                <a:prstClr val="black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it-IT" sz="1200" dirty="0">
                <a:solidFill>
                  <a:prstClr val="black"/>
                </a:solidFill>
              </a:rPr>
              <a:t>Ip </a:t>
            </a:r>
            <a:r>
              <a:rPr lang="it-IT" sz="1200" dirty="0" err="1">
                <a:solidFill>
                  <a:prstClr val="black"/>
                </a:solidFill>
              </a:rPr>
              <a:t>name</a:t>
            </a:r>
            <a:r>
              <a:rPr lang="it-IT" sz="1200" dirty="0">
                <a:solidFill>
                  <a:prstClr val="black"/>
                </a:solidFill>
              </a:rPr>
              <a:t>-server </a:t>
            </a:r>
            <a:r>
              <a:rPr lang="it-IT" sz="1200" dirty="0" smtClean="0">
                <a:solidFill>
                  <a:prstClr val="black"/>
                </a:solidFill>
              </a:rPr>
              <a:t>192.168.5.2</a:t>
            </a:r>
            <a:endParaRPr lang="it-IT" sz="1200" dirty="0">
              <a:solidFill>
                <a:prstClr val="black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it-IT" sz="1200" dirty="0">
                <a:solidFill>
                  <a:prstClr val="black"/>
                </a:solidFill>
              </a:rPr>
              <a:t>Exit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it-IT" sz="1200" dirty="0" smtClean="0">
                <a:solidFill>
                  <a:prstClr val="black"/>
                </a:solidFill>
              </a:rPr>
              <a:t>Copy-</a:t>
            </a:r>
            <a:r>
              <a:rPr lang="it-IT" sz="1200" dirty="0" err="1" smtClean="0">
                <a:solidFill>
                  <a:prstClr val="black"/>
                </a:solidFill>
              </a:rPr>
              <a:t>running</a:t>
            </a:r>
            <a:r>
              <a:rPr lang="it-IT" sz="1200" dirty="0" smtClean="0">
                <a:solidFill>
                  <a:prstClr val="black"/>
                </a:solidFill>
              </a:rPr>
              <a:t>-</a:t>
            </a:r>
            <a:r>
              <a:rPr lang="it-IT" sz="1200" dirty="0" err="1" smtClean="0">
                <a:solidFill>
                  <a:prstClr val="black"/>
                </a:solidFill>
              </a:rPr>
              <a:t>config</a:t>
            </a:r>
            <a:r>
              <a:rPr lang="it-IT" sz="1200" dirty="0" smtClean="0">
                <a:solidFill>
                  <a:prstClr val="black"/>
                </a:solidFill>
              </a:rPr>
              <a:t>-startup-</a:t>
            </a:r>
            <a:r>
              <a:rPr lang="it-IT" sz="1200" dirty="0" err="1" smtClean="0">
                <a:solidFill>
                  <a:prstClr val="black"/>
                </a:solidFill>
              </a:rPr>
              <a:t>config</a:t>
            </a:r>
            <a:endParaRPr lang="it-IT" sz="1200" dirty="0">
              <a:solidFill>
                <a:prstClr val="black"/>
              </a:solidFill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506" y="3333404"/>
            <a:ext cx="4504802" cy="3261289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765" y="85629"/>
            <a:ext cx="3767669" cy="321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5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03564" y="306936"/>
            <a:ext cx="10515600" cy="1325563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Configurazione del server di BACKUP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 sz="2000" dirty="0" smtClean="0"/>
              <a:t>Per </a:t>
            </a:r>
            <a:r>
              <a:rPr lang="it-IT" sz="2000" dirty="0"/>
              <a:t>la protezione del server di Backup è stato fatto utilizzo del pacchetto TCP </a:t>
            </a:r>
            <a:r>
              <a:rPr lang="it-IT" sz="2000" dirty="0" err="1"/>
              <a:t>Wrappers</a:t>
            </a:r>
            <a:r>
              <a:rPr lang="it-IT" sz="2000" dirty="0"/>
              <a:t> </a:t>
            </a:r>
            <a:r>
              <a:rPr lang="it-IT" sz="2000" dirty="0" smtClean="0"/>
              <a:t>che permette </a:t>
            </a:r>
            <a:r>
              <a:rPr lang="it-IT" sz="2000" dirty="0"/>
              <a:t>il controllo degli accessi</a:t>
            </a:r>
            <a:r>
              <a:rPr lang="it-IT" sz="2000" dirty="0" smtClean="0"/>
              <a:t>. </a:t>
            </a:r>
          </a:p>
          <a:p>
            <a:pPr marL="0" indent="0">
              <a:buNone/>
            </a:pPr>
            <a:r>
              <a:rPr lang="it-IT" sz="2000" dirty="0" smtClean="0"/>
              <a:t>Esso è </a:t>
            </a:r>
            <a:r>
              <a:rPr lang="it-IT" sz="2000" dirty="0"/>
              <a:t>trasparente per il client e per il servizio di rete e stabilisce se un client è autorizzato </a:t>
            </a:r>
            <a:r>
              <a:rPr lang="it-IT" sz="2000" dirty="0" smtClean="0"/>
              <a:t>a connettersi </a:t>
            </a:r>
            <a:r>
              <a:rPr lang="it-IT" sz="2000" dirty="0"/>
              <a:t>ad un servizio, tramite 2 </a:t>
            </a:r>
            <a:r>
              <a:rPr lang="it-IT" sz="2000" dirty="0" smtClean="0"/>
              <a:t>file («</a:t>
            </a:r>
            <a:r>
              <a:rPr lang="it-IT" sz="2000" dirty="0"/>
              <a:t>Host </a:t>
            </a:r>
            <a:r>
              <a:rPr lang="it-IT" sz="2000" dirty="0" err="1"/>
              <a:t>allow</a:t>
            </a:r>
            <a:r>
              <a:rPr lang="it-IT" sz="2000" dirty="0"/>
              <a:t>», «Host </a:t>
            </a:r>
            <a:r>
              <a:rPr lang="it-IT" sz="2000" dirty="0" err="1"/>
              <a:t>deny</a:t>
            </a:r>
            <a:r>
              <a:rPr lang="it-IT" sz="2000" dirty="0" smtClean="0"/>
              <a:t>»). </a:t>
            </a:r>
          </a:p>
          <a:p>
            <a:pPr marL="0" indent="0">
              <a:buNone/>
            </a:pPr>
            <a:r>
              <a:rPr lang="it-IT" sz="2000" dirty="0" smtClean="0"/>
              <a:t>I </a:t>
            </a:r>
            <a:r>
              <a:rPr lang="it-IT" sz="2000" dirty="0" err="1"/>
              <a:t>wrapper</a:t>
            </a:r>
            <a:r>
              <a:rPr lang="it-IT" sz="2000" dirty="0"/>
              <a:t> TCP forniscono il filtraggio del traffico di rete in ingresso. L'accesso ai servizi di </a:t>
            </a:r>
            <a:r>
              <a:rPr lang="it-IT" sz="2000" dirty="0" smtClean="0"/>
              <a:t>rete "</a:t>
            </a:r>
            <a:r>
              <a:rPr lang="it-IT" sz="2000" dirty="0" err="1"/>
              <a:t>wrapped</a:t>
            </a:r>
            <a:r>
              <a:rPr lang="it-IT" sz="2000" dirty="0"/>
              <a:t>" in esecuzione su un server Linux da altri sistemi può essere consentito o negato</a:t>
            </a:r>
            <a:r>
              <a:rPr lang="it-IT" sz="2000" dirty="0" smtClean="0"/>
              <a:t>. </a:t>
            </a:r>
          </a:p>
          <a:p>
            <a:pPr marL="0" indent="0">
              <a:buNone/>
            </a:pPr>
            <a:r>
              <a:rPr lang="it-IT" sz="2000" dirty="0" smtClean="0"/>
              <a:t>Comando </a:t>
            </a:r>
            <a:r>
              <a:rPr lang="it-IT" sz="2000" dirty="0"/>
              <a:t>che permette agli </a:t>
            </a:r>
            <a:r>
              <a:rPr lang="it-IT" sz="2000" dirty="0" err="1"/>
              <a:t>hosts</a:t>
            </a:r>
            <a:r>
              <a:rPr lang="it-IT" sz="2000" dirty="0"/>
              <a:t> di accedere a tutti i servizi è </a:t>
            </a:r>
            <a:r>
              <a:rPr lang="it-IT" sz="2000" dirty="0" err="1"/>
              <a:t>host.allow</a:t>
            </a:r>
            <a:r>
              <a:rPr lang="it-IT" sz="2000" dirty="0" smtClean="0"/>
              <a:t>. </a:t>
            </a:r>
          </a:p>
          <a:p>
            <a:pPr marL="0" indent="0">
              <a:buNone/>
            </a:pPr>
            <a:r>
              <a:rPr lang="it-IT" sz="2000" dirty="0" smtClean="0"/>
              <a:t>(</a:t>
            </a:r>
            <a:r>
              <a:rPr lang="it-IT" sz="2000" dirty="0" err="1"/>
              <a:t>host</a:t>
            </a:r>
            <a:r>
              <a:rPr lang="it-IT" sz="2000" dirty="0"/>
              <a:t> con nome </a:t>
            </a:r>
            <a:r>
              <a:rPr lang="it-IT" sz="2000" dirty="0" smtClean="0"/>
              <a:t>in questo </a:t>
            </a:r>
            <a:r>
              <a:rPr lang="it-IT" sz="2000" dirty="0"/>
              <a:t>file hanno permesso di accedere</a:t>
            </a:r>
            <a:r>
              <a:rPr lang="it-IT" sz="2000" dirty="0" smtClean="0"/>
              <a:t>).</a:t>
            </a:r>
          </a:p>
          <a:p>
            <a:pPr marL="0" indent="0">
              <a:buNone/>
            </a:pPr>
            <a:r>
              <a:rPr lang="it-IT" sz="2000" dirty="0" smtClean="0"/>
              <a:t>Per </a:t>
            </a:r>
            <a:r>
              <a:rPr lang="it-IT" sz="2000" dirty="0"/>
              <a:t>non consentire l'accesso ad altri </a:t>
            </a:r>
            <a:r>
              <a:rPr lang="it-IT" sz="2000" dirty="0" err="1"/>
              <a:t>host</a:t>
            </a:r>
            <a:r>
              <a:rPr lang="it-IT" sz="2000" dirty="0"/>
              <a:t> al di fuori della rete si utilizzerà </a:t>
            </a:r>
            <a:r>
              <a:rPr lang="it-IT" sz="2000" dirty="0" err="1"/>
              <a:t>host.deny</a:t>
            </a:r>
            <a:r>
              <a:rPr lang="it-IT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876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Copertura Wi-Fi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 smtClean="0"/>
              <a:t>No </a:t>
            </a:r>
            <a:r>
              <a:rPr lang="it-IT" sz="2000" dirty="0" err="1" smtClean="0"/>
              <a:t>ip</a:t>
            </a:r>
            <a:r>
              <a:rPr lang="it-IT" sz="2000" dirty="0" smtClean="0"/>
              <a:t> </a:t>
            </a:r>
            <a:r>
              <a:rPr lang="it-IT" sz="2000" dirty="0" err="1" smtClean="0"/>
              <a:t>dhcp</a:t>
            </a:r>
            <a:r>
              <a:rPr lang="it-IT" sz="2000" dirty="0" smtClean="0"/>
              <a:t> use </a:t>
            </a:r>
            <a:r>
              <a:rPr lang="it-IT" sz="2000" dirty="0" err="1" smtClean="0"/>
              <a:t>vrf</a:t>
            </a:r>
            <a:r>
              <a:rPr lang="it-IT" sz="2000" dirty="0" smtClean="0"/>
              <a:t> </a:t>
            </a:r>
            <a:r>
              <a:rPr lang="it-IT" sz="2000" dirty="0" err="1" smtClean="0"/>
              <a:t>connected</a:t>
            </a:r>
            <a:endParaRPr lang="it-IT" sz="2000" dirty="0" smtClean="0"/>
          </a:p>
          <a:p>
            <a:pPr marL="0" indent="0">
              <a:buNone/>
            </a:pPr>
            <a:r>
              <a:rPr lang="it-IT" sz="2000" dirty="0" smtClean="0"/>
              <a:t>Ip </a:t>
            </a:r>
            <a:r>
              <a:rPr lang="it-IT" sz="2000" dirty="0" err="1" smtClean="0"/>
              <a:t>dhcp</a:t>
            </a:r>
            <a:r>
              <a:rPr lang="it-IT" sz="2000" dirty="0" smtClean="0"/>
              <a:t> </a:t>
            </a:r>
            <a:r>
              <a:rPr lang="it-IT" sz="2000" dirty="0" err="1" smtClean="0"/>
              <a:t>excluded-address</a:t>
            </a:r>
            <a:r>
              <a:rPr lang="it-IT" sz="2000" dirty="0" smtClean="0"/>
              <a:t> 192.168.5.1 192.168.5.51</a:t>
            </a:r>
          </a:p>
          <a:p>
            <a:pPr marL="0" indent="0">
              <a:buNone/>
            </a:pPr>
            <a:r>
              <a:rPr lang="it-IT" sz="2000" dirty="0" smtClean="0"/>
              <a:t>Ip </a:t>
            </a:r>
            <a:r>
              <a:rPr lang="it-IT" sz="2000" dirty="0" err="1" smtClean="0"/>
              <a:t>dhcp</a:t>
            </a:r>
            <a:r>
              <a:rPr lang="it-IT" sz="2000" dirty="0" smtClean="0"/>
              <a:t> pool </a:t>
            </a:r>
            <a:r>
              <a:rPr lang="it-IT" sz="2000" dirty="0" err="1" smtClean="0"/>
              <a:t>AreaB</a:t>
            </a:r>
            <a:endParaRPr lang="it-IT" sz="2000" dirty="0" smtClean="0"/>
          </a:p>
          <a:p>
            <a:pPr marL="0" indent="0">
              <a:buNone/>
            </a:pPr>
            <a:r>
              <a:rPr lang="it-IT" sz="2000" dirty="0" smtClean="0"/>
              <a:t>Network 192.168.5.0 255.255.255.0</a:t>
            </a:r>
          </a:p>
          <a:p>
            <a:pPr marL="0" indent="0">
              <a:buNone/>
            </a:pPr>
            <a:r>
              <a:rPr lang="it-IT" sz="2000" dirty="0" smtClean="0"/>
              <a:t>Default-router 192.168.5.1</a:t>
            </a:r>
          </a:p>
          <a:p>
            <a:pPr marL="0" indent="0">
              <a:buNone/>
            </a:pPr>
            <a:r>
              <a:rPr lang="it-IT" sz="2000" dirty="0" smtClean="0"/>
              <a:t>exit</a:t>
            </a:r>
            <a:endParaRPr lang="it-IT" sz="20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020" y="709084"/>
            <a:ext cx="3767669" cy="3210368"/>
          </a:xfrm>
          <a:prstGeom prst="rect">
            <a:avLst/>
          </a:prstGeom>
        </p:spPr>
      </p:pic>
      <p:cxnSp>
        <p:nvCxnSpPr>
          <p:cNvPr id="6" name="Connettore 2 5"/>
          <p:cNvCxnSpPr/>
          <p:nvPr/>
        </p:nvCxnSpPr>
        <p:spPr>
          <a:xfrm flipV="1">
            <a:off x="6192982" y="3624349"/>
            <a:ext cx="1612669" cy="1537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PSD Smartphone, oltre 50.000 Modelli PSD Gratuiti di Alta Qualità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054" y="4198534"/>
            <a:ext cx="1978429" cy="197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90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DHCP (</a:t>
            </a:r>
            <a:r>
              <a:rPr lang="it-IT" b="1" dirty="0" err="1">
                <a:solidFill>
                  <a:srgbClr val="FF0000"/>
                </a:solidFill>
              </a:rPr>
              <a:t>Dynamic</a:t>
            </a:r>
            <a:r>
              <a:rPr lang="it-IT" b="1" dirty="0">
                <a:solidFill>
                  <a:srgbClr val="FF0000"/>
                </a:solidFill>
              </a:rPr>
              <a:t> Host </a:t>
            </a:r>
            <a:r>
              <a:rPr lang="it-IT" b="1" dirty="0" err="1">
                <a:solidFill>
                  <a:srgbClr val="FF0000"/>
                </a:solidFill>
              </a:rPr>
              <a:t>Configuration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Protocol</a:t>
            </a:r>
            <a:r>
              <a:rPr lang="it-IT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/>
              <a:t>E' un protocollo che fornisce automaticamente a un host il proprio indirizzo IP</a:t>
            </a:r>
            <a:r>
              <a:rPr lang="it-IT" sz="2000" dirty="0" smtClean="0"/>
              <a:t>; ogni </a:t>
            </a:r>
            <a:r>
              <a:rPr lang="it-IT" sz="2000" dirty="0"/>
              <a:t>dispositivo </a:t>
            </a:r>
            <a:r>
              <a:rPr lang="it-IT" sz="2000" dirty="0" smtClean="0"/>
              <a:t>su una </a:t>
            </a:r>
            <a:r>
              <a:rPr lang="it-IT" sz="2000" dirty="0"/>
              <a:t>rete deve disporre di un indirizzo IP univoco per accedere alla rete</a:t>
            </a:r>
            <a:r>
              <a:rPr lang="it-IT" sz="2000" dirty="0" smtClean="0"/>
              <a:t>. Senza </a:t>
            </a:r>
            <a:r>
              <a:rPr lang="it-IT" sz="2000" dirty="0"/>
              <a:t>DHCP, gli indirizzi IP per i nuovi computer o i computer spostati da una sottorete </a:t>
            </a:r>
            <a:r>
              <a:rPr lang="it-IT" sz="2000" dirty="0" smtClean="0"/>
              <a:t>a un'altra </a:t>
            </a:r>
            <a:r>
              <a:rPr lang="it-IT" sz="2000" dirty="0"/>
              <a:t>devono essere configurati manualmente; gli indirizzi IP per i computer che </a:t>
            </a:r>
            <a:r>
              <a:rPr lang="it-IT" sz="2000" dirty="0" smtClean="0"/>
              <a:t>vengono rimossi </a:t>
            </a:r>
            <a:r>
              <a:rPr lang="it-IT" sz="2000" dirty="0"/>
              <a:t>dalla rete devono essere recuperati manualmente</a:t>
            </a:r>
            <a:r>
              <a:rPr lang="it-IT" sz="2000" dirty="0" smtClean="0"/>
              <a:t>. Con </a:t>
            </a:r>
            <a:r>
              <a:rPr lang="it-IT" sz="2000" dirty="0"/>
              <a:t>DHCP, l'intero processo è automatizzato e gestito centralmente. Il server DHCP gestisce </a:t>
            </a:r>
            <a:r>
              <a:rPr lang="it-IT" sz="2000" dirty="0" smtClean="0"/>
              <a:t>un pool di indirizzi IP e concede un indirizzo a qualsiasi client abilitato per DHCP nella rete.</a:t>
            </a:r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r>
              <a:rPr lang="it-IT" sz="2000" dirty="0" smtClean="0"/>
              <a:t>Esempio </a:t>
            </a:r>
            <a:r>
              <a:rPr lang="it-IT" sz="2000" dirty="0" err="1" smtClean="0"/>
              <a:t>configuazione</a:t>
            </a:r>
            <a:r>
              <a:rPr lang="it-IT" sz="2000" dirty="0" smtClean="0"/>
              <a:t> statica host HB</a:t>
            </a:r>
            <a:endParaRPr lang="it-IT" sz="20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680065"/>
            <a:ext cx="2815508" cy="186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30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DMZ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491" y="284139"/>
            <a:ext cx="5210902" cy="3238952"/>
          </a:xfrm>
        </p:spPr>
      </p:pic>
      <p:graphicFrame>
        <p:nvGraphicFramePr>
          <p:cNvPr id="5" name="Tabel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024958"/>
              </p:ext>
            </p:extLst>
          </p:nvPr>
        </p:nvGraphicFramePr>
        <p:xfrm>
          <a:off x="2846394" y="3953317"/>
          <a:ext cx="8127999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7790141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68384862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8195032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MOME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DISPOSITIVO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INDIRIZZO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685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RIN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ROUTER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192.168.6.1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735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ROUT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/>
                        <a:t>ROUTER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/>
                        <a:t>192.168.6.2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001083"/>
                  </a:ext>
                </a:extLst>
              </a:tr>
              <a:tr h="354061">
                <a:tc>
                  <a:txBody>
                    <a:bodyPr/>
                    <a:lstStyle/>
                    <a:p>
                      <a:r>
                        <a:rPr lang="it-IT" dirty="0" smtClean="0"/>
                        <a:t>DNS1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SERVER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/>
                        <a:t>192.168.6.3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6759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WEB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/>
                        <a:t>SERVER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/>
                        <a:t>192.168.6.4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538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MAIL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/>
                        <a:t>SERVER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/>
                        <a:t>192.168.6.5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648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APP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/>
                        <a:t>SERVER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/>
                        <a:t>192.168.6.6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9080610"/>
                  </a:ext>
                </a:extLst>
              </a:tr>
            </a:tbl>
          </a:graphicData>
        </a:graphic>
      </p:graphicFrame>
      <p:sp>
        <p:nvSpPr>
          <p:cNvPr id="6" name="Rettangolo 5"/>
          <p:cNvSpPr/>
          <p:nvPr/>
        </p:nvSpPr>
        <p:spPr>
          <a:xfrm>
            <a:off x="9750829" y="1903615"/>
            <a:ext cx="326042" cy="99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838200" y="2012849"/>
            <a:ext cx="28041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it-IT" dirty="0" smtClean="0"/>
              <a:t>Sottorete: 192.168.6.0</a:t>
            </a:r>
          </a:p>
          <a:p>
            <a:pPr>
              <a:defRPr/>
            </a:pPr>
            <a:endParaRPr lang="it-IT" dirty="0"/>
          </a:p>
          <a:p>
            <a:pPr>
              <a:defRPr/>
            </a:pPr>
            <a:r>
              <a:rPr lang="it-IT" dirty="0" err="1" smtClean="0"/>
              <a:t>Collegamenti:B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1330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Configurazione HOST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it-IT" dirty="0" smtClean="0"/>
              <a:t>SERVERWEB</a:t>
            </a:r>
          </a:p>
          <a:p>
            <a:pPr marL="0" indent="0">
              <a:buNone/>
            </a:pPr>
            <a:r>
              <a:rPr lang="it-IT" dirty="0" err="1" smtClean="0"/>
              <a:t>Ip</a:t>
            </a:r>
            <a:r>
              <a:rPr lang="it-IT" dirty="0" smtClean="0"/>
              <a:t> 192.168.6.4/24 192.168.6.1</a:t>
            </a:r>
          </a:p>
          <a:p>
            <a:pPr marL="0" indent="0">
              <a:buNone/>
            </a:pPr>
            <a:r>
              <a:rPr lang="it-IT" dirty="0" smtClean="0"/>
              <a:t>Save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smtClean="0"/>
              <a:t>SERVERMAIL</a:t>
            </a:r>
          </a:p>
          <a:p>
            <a:pPr marL="0" indent="0">
              <a:buNone/>
            </a:pPr>
            <a:r>
              <a:rPr lang="it-IT" dirty="0" err="1" smtClean="0"/>
              <a:t>Ip</a:t>
            </a:r>
            <a:r>
              <a:rPr lang="it-IT" dirty="0" smtClean="0"/>
              <a:t> 192.168.6.5/24 192.168.6.1</a:t>
            </a:r>
          </a:p>
          <a:p>
            <a:pPr marL="0" indent="0">
              <a:buNone/>
            </a:pPr>
            <a:r>
              <a:rPr lang="it-IT" dirty="0" smtClean="0"/>
              <a:t>Save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smtClean="0"/>
              <a:t>SERVERAPP</a:t>
            </a:r>
          </a:p>
          <a:p>
            <a:pPr marL="0" indent="0">
              <a:buNone/>
            </a:pPr>
            <a:r>
              <a:rPr lang="it-IT" dirty="0" err="1"/>
              <a:t>Ip</a:t>
            </a:r>
            <a:r>
              <a:rPr lang="it-IT" dirty="0"/>
              <a:t> </a:t>
            </a:r>
            <a:r>
              <a:rPr lang="it-IT" dirty="0" smtClean="0"/>
              <a:t>192.168.6.6/24 </a:t>
            </a:r>
            <a:r>
              <a:rPr lang="it-IT" dirty="0"/>
              <a:t>192.168.6.1</a:t>
            </a:r>
          </a:p>
          <a:p>
            <a:pPr marL="0" indent="0">
              <a:buNone/>
            </a:pPr>
            <a:r>
              <a:rPr lang="it-IT" dirty="0" smtClean="0"/>
              <a:t>Save</a:t>
            </a:r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r>
              <a:rPr lang="it-IT" dirty="0" smtClean="0"/>
              <a:t>DNS1</a:t>
            </a:r>
          </a:p>
          <a:p>
            <a:pPr marL="0" indent="0">
              <a:buNone/>
            </a:pPr>
            <a:r>
              <a:rPr lang="it-IT" dirty="0" err="1"/>
              <a:t>Ip</a:t>
            </a:r>
            <a:r>
              <a:rPr lang="it-IT" dirty="0"/>
              <a:t> </a:t>
            </a:r>
            <a:r>
              <a:rPr lang="it-IT" dirty="0" smtClean="0"/>
              <a:t>192.168.6.3/24 </a:t>
            </a:r>
            <a:r>
              <a:rPr lang="it-IT" dirty="0"/>
              <a:t>192.168.6.1</a:t>
            </a:r>
          </a:p>
          <a:p>
            <a:pPr marL="0" indent="0">
              <a:buNone/>
            </a:pPr>
            <a:r>
              <a:rPr lang="it-IT" dirty="0" err="1" smtClean="0"/>
              <a:t>save</a:t>
            </a:r>
            <a:endParaRPr lang="it-IT" dirty="0"/>
          </a:p>
        </p:txBody>
      </p:sp>
      <p:pic>
        <p:nvPicPr>
          <p:cNvPr id="4" name="Segnaposto contenut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898" y="762342"/>
            <a:ext cx="5210902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7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5444" y="163686"/>
            <a:ext cx="10515600" cy="1325563"/>
          </a:xfrm>
        </p:spPr>
        <p:txBody>
          <a:bodyPr>
            <a:normAutofit/>
          </a:bodyPr>
          <a:lstStyle/>
          <a:p>
            <a:r>
              <a:rPr lang="it-IT" b="1" dirty="0" err="1">
                <a:solidFill>
                  <a:srgbClr val="FF0000"/>
                </a:solidFill>
              </a:rPr>
              <a:t>Configuarazione</a:t>
            </a:r>
            <a:r>
              <a:rPr lang="it-IT" b="1" dirty="0">
                <a:solidFill>
                  <a:srgbClr val="FF0000"/>
                </a:solidFill>
              </a:rPr>
              <a:t> ROUTER RIN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05444" y="133517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100" dirty="0" err="1" smtClean="0"/>
              <a:t>Configure</a:t>
            </a:r>
            <a:endParaRPr lang="it-IT" sz="1100" dirty="0" smtClean="0"/>
          </a:p>
          <a:p>
            <a:pPr marL="0" indent="0">
              <a:buNone/>
            </a:pPr>
            <a:r>
              <a:rPr lang="it-IT" sz="1100" dirty="0" smtClean="0"/>
              <a:t>Terminal</a:t>
            </a:r>
            <a:endParaRPr lang="it-IT" sz="1100" dirty="0"/>
          </a:p>
          <a:p>
            <a:pPr marL="0" indent="0">
              <a:buNone/>
            </a:pPr>
            <a:r>
              <a:rPr lang="it-IT" sz="1100" dirty="0"/>
              <a:t>Interface </a:t>
            </a:r>
            <a:r>
              <a:rPr lang="it-IT" sz="1100" dirty="0" err="1"/>
              <a:t>FastEthernet</a:t>
            </a:r>
            <a:r>
              <a:rPr lang="it-IT" sz="1100" dirty="0"/>
              <a:t> 0/0</a:t>
            </a:r>
          </a:p>
          <a:p>
            <a:pPr marL="0" indent="0">
              <a:buNone/>
            </a:pPr>
            <a:r>
              <a:rPr lang="it-IT" sz="1100" dirty="0" err="1"/>
              <a:t>Ip</a:t>
            </a:r>
            <a:r>
              <a:rPr lang="it-IT" sz="1100" dirty="0"/>
              <a:t> </a:t>
            </a:r>
            <a:r>
              <a:rPr lang="it-IT" sz="1100" dirty="0" err="1"/>
              <a:t>address</a:t>
            </a:r>
            <a:r>
              <a:rPr lang="it-IT" sz="1100" dirty="0"/>
              <a:t> </a:t>
            </a:r>
            <a:r>
              <a:rPr lang="it-IT" sz="1100" dirty="0" smtClean="0"/>
              <a:t>192.168.6.1 255.255.255.0</a:t>
            </a:r>
          </a:p>
          <a:p>
            <a:pPr marL="0" indent="0">
              <a:buNone/>
            </a:pPr>
            <a:r>
              <a:rPr lang="it-IT" sz="1100" dirty="0"/>
              <a:t>No </a:t>
            </a:r>
            <a:r>
              <a:rPr lang="it-IT" sz="1100" dirty="0" err="1"/>
              <a:t>shutdown</a:t>
            </a:r>
            <a:endParaRPr lang="it-IT" sz="1100" dirty="0"/>
          </a:p>
          <a:p>
            <a:pPr marL="0" indent="0">
              <a:buNone/>
            </a:pPr>
            <a:endParaRPr lang="it-IT" sz="1100" dirty="0"/>
          </a:p>
          <a:p>
            <a:pPr marL="0" indent="0">
              <a:buNone/>
            </a:pPr>
            <a:r>
              <a:rPr lang="it-IT" sz="1100" dirty="0" err="1"/>
              <a:t>interface</a:t>
            </a:r>
            <a:r>
              <a:rPr lang="it-IT" sz="1100" dirty="0"/>
              <a:t> </a:t>
            </a:r>
            <a:r>
              <a:rPr lang="it-IT" sz="1100" dirty="0" err="1"/>
              <a:t>FastEthernet</a:t>
            </a:r>
            <a:r>
              <a:rPr lang="it-IT" sz="1100" dirty="0"/>
              <a:t> 1/0</a:t>
            </a:r>
          </a:p>
          <a:p>
            <a:pPr marL="0" indent="0">
              <a:buNone/>
            </a:pPr>
            <a:r>
              <a:rPr lang="it-IT" sz="1100" dirty="0" err="1"/>
              <a:t>Ip</a:t>
            </a:r>
            <a:r>
              <a:rPr lang="it-IT" sz="1100" dirty="0"/>
              <a:t> </a:t>
            </a:r>
            <a:r>
              <a:rPr lang="it-IT" sz="1100" dirty="0" err="1"/>
              <a:t>address</a:t>
            </a:r>
            <a:r>
              <a:rPr lang="it-IT" sz="1100" dirty="0"/>
              <a:t> </a:t>
            </a:r>
            <a:r>
              <a:rPr lang="it-IT" sz="1100" dirty="0" smtClean="0"/>
              <a:t>192.168.16.1 </a:t>
            </a:r>
            <a:r>
              <a:rPr lang="it-IT" sz="1100" dirty="0"/>
              <a:t>255.255.255.0</a:t>
            </a:r>
          </a:p>
          <a:p>
            <a:pPr marL="0" indent="0">
              <a:buNone/>
            </a:pPr>
            <a:r>
              <a:rPr lang="it-IT" sz="1100" dirty="0"/>
              <a:t>No </a:t>
            </a:r>
            <a:r>
              <a:rPr lang="it-IT" sz="1100" dirty="0" err="1" smtClean="0"/>
              <a:t>shutdown</a:t>
            </a:r>
            <a:endParaRPr lang="it-IT" sz="1100" dirty="0"/>
          </a:p>
          <a:p>
            <a:pPr marL="0" indent="0">
              <a:buNone/>
            </a:pPr>
            <a:r>
              <a:rPr lang="it-IT" sz="1100" dirty="0"/>
              <a:t>Exit</a:t>
            </a:r>
          </a:p>
          <a:p>
            <a:pPr lvl="0"/>
            <a:endParaRPr lang="it-IT" dirty="0">
              <a:solidFill>
                <a:prstClr val="black"/>
              </a:solidFill>
            </a:endParaRPr>
          </a:p>
          <a:p>
            <a:endParaRPr lang="it-IT" dirty="0"/>
          </a:p>
        </p:txBody>
      </p:sp>
      <p:sp>
        <p:nvSpPr>
          <p:cNvPr id="4" name="Rettangolo 3"/>
          <p:cNvSpPr/>
          <p:nvPr/>
        </p:nvSpPr>
        <p:spPr>
          <a:xfrm>
            <a:off x="608215" y="4175861"/>
            <a:ext cx="60960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1100" dirty="0">
                <a:solidFill>
                  <a:prstClr val="black"/>
                </a:solidFill>
              </a:rPr>
              <a:t>Router </a:t>
            </a:r>
            <a:r>
              <a:rPr lang="it-IT" sz="1100" dirty="0" err="1" smtClean="0">
                <a:solidFill>
                  <a:prstClr val="black"/>
                </a:solidFill>
              </a:rPr>
              <a:t>rip</a:t>
            </a:r>
            <a:endParaRPr lang="it-IT" sz="1100" dirty="0" smtClean="0">
              <a:solidFill>
                <a:prstClr val="black"/>
              </a:solidFill>
            </a:endParaRPr>
          </a:p>
          <a:p>
            <a:pPr lvl="0"/>
            <a:r>
              <a:rPr lang="it-IT" sz="1100" dirty="0" smtClean="0">
                <a:solidFill>
                  <a:prstClr val="black"/>
                </a:solidFill>
              </a:rPr>
              <a:t>Version </a:t>
            </a:r>
            <a:r>
              <a:rPr lang="it-IT" sz="1100" dirty="0">
                <a:solidFill>
                  <a:prstClr val="black"/>
                </a:solidFill>
              </a:rPr>
              <a:t>2</a:t>
            </a:r>
          </a:p>
          <a:p>
            <a:pPr lvl="0"/>
            <a:r>
              <a:rPr lang="it-IT" sz="1100" dirty="0">
                <a:solidFill>
                  <a:prstClr val="black"/>
                </a:solidFill>
              </a:rPr>
              <a:t>Network </a:t>
            </a:r>
            <a:r>
              <a:rPr lang="it-IT" sz="1100" dirty="0" smtClean="0">
                <a:solidFill>
                  <a:prstClr val="black"/>
                </a:solidFill>
              </a:rPr>
              <a:t>192.168.6.0</a:t>
            </a:r>
            <a:endParaRPr lang="it-IT" sz="1100" dirty="0">
              <a:solidFill>
                <a:prstClr val="black"/>
              </a:solidFill>
            </a:endParaRPr>
          </a:p>
          <a:p>
            <a:pPr lvl="0"/>
            <a:r>
              <a:rPr lang="it-IT" sz="1100" dirty="0">
                <a:solidFill>
                  <a:prstClr val="black"/>
                </a:solidFill>
              </a:rPr>
              <a:t>Network </a:t>
            </a:r>
            <a:r>
              <a:rPr lang="it-IT" sz="1100" dirty="0" smtClean="0">
                <a:solidFill>
                  <a:prstClr val="black"/>
                </a:solidFill>
              </a:rPr>
              <a:t>192.168.16.0</a:t>
            </a:r>
            <a:endParaRPr lang="it-IT" sz="1100" dirty="0">
              <a:solidFill>
                <a:prstClr val="black"/>
              </a:solidFill>
            </a:endParaRPr>
          </a:p>
          <a:p>
            <a:pPr lvl="0"/>
            <a:r>
              <a:rPr lang="it-IT" sz="1100" dirty="0" smtClean="0">
                <a:solidFill>
                  <a:prstClr val="black"/>
                </a:solidFill>
              </a:rPr>
              <a:t>Exit</a:t>
            </a:r>
          </a:p>
          <a:p>
            <a:pPr lvl="0"/>
            <a:endParaRPr lang="it-IT" sz="1100" dirty="0">
              <a:solidFill>
                <a:prstClr val="black"/>
              </a:solidFill>
            </a:endParaRPr>
          </a:p>
          <a:p>
            <a:pPr lvl="0"/>
            <a:r>
              <a:rPr lang="it-IT" sz="1100" dirty="0" err="1">
                <a:solidFill>
                  <a:prstClr val="black"/>
                </a:solidFill>
              </a:rPr>
              <a:t>Ip</a:t>
            </a:r>
            <a:r>
              <a:rPr lang="it-IT" sz="1100" dirty="0">
                <a:solidFill>
                  <a:prstClr val="black"/>
                </a:solidFill>
              </a:rPr>
              <a:t> domani-</a:t>
            </a:r>
            <a:r>
              <a:rPr lang="it-IT" sz="1100" dirty="0" err="1">
                <a:solidFill>
                  <a:prstClr val="black"/>
                </a:solidFill>
              </a:rPr>
              <a:t>lookup</a:t>
            </a:r>
            <a:endParaRPr lang="it-IT" sz="1100" dirty="0">
              <a:solidFill>
                <a:prstClr val="black"/>
              </a:solidFill>
            </a:endParaRPr>
          </a:p>
          <a:p>
            <a:pPr lvl="0"/>
            <a:r>
              <a:rPr lang="it-IT" sz="1100" dirty="0" err="1">
                <a:solidFill>
                  <a:prstClr val="black"/>
                </a:solidFill>
              </a:rPr>
              <a:t>Ip</a:t>
            </a:r>
            <a:r>
              <a:rPr lang="it-IT" sz="1100" dirty="0">
                <a:solidFill>
                  <a:prstClr val="black"/>
                </a:solidFill>
              </a:rPr>
              <a:t> </a:t>
            </a:r>
            <a:r>
              <a:rPr lang="it-IT" sz="1100" dirty="0" err="1">
                <a:solidFill>
                  <a:prstClr val="black"/>
                </a:solidFill>
              </a:rPr>
              <a:t>name</a:t>
            </a:r>
            <a:r>
              <a:rPr lang="it-IT" sz="1100" dirty="0">
                <a:solidFill>
                  <a:prstClr val="black"/>
                </a:solidFill>
              </a:rPr>
              <a:t>-server 192.168.4.2</a:t>
            </a:r>
          </a:p>
          <a:p>
            <a:pPr lvl="0"/>
            <a:r>
              <a:rPr lang="it-IT" sz="1100" dirty="0">
                <a:solidFill>
                  <a:prstClr val="black"/>
                </a:solidFill>
              </a:rPr>
              <a:t>Exit</a:t>
            </a:r>
          </a:p>
          <a:p>
            <a:pPr lvl="0"/>
            <a:r>
              <a:rPr lang="it-IT" sz="1100" dirty="0">
                <a:solidFill>
                  <a:prstClr val="black"/>
                </a:solidFill>
              </a:rPr>
              <a:t>Copy-</a:t>
            </a:r>
            <a:r>
              <a:rPr lang="it-IT" sz="1100" dirty="0" err="1">
                <a:solidFill>
                  <a:prstClr val="black"/>
                </a:solidFill>
              </a:rPr>
              <a:t>running</a:t>
            </a:r>
            <a:r>
              <a:rPr lang="it-IT" sz="1100" dirty="0">
                <a:solidFill>
                  <a:prstClr val="black"/>
                </a:solidFill>
              </a:rPr>
              <a:t>-</a:t>
            </a:r>
            <a:r>
              <a:rPr lang="it-IT" sz="1100" dirty="0" err="1">
                <a:solidFill>
                  <a:prstClr val="black"/>
                </a:solidFill>
              </a:rPr>
              <a:t>config</a:t>
            </a:r>
            <a:r>
              <a:rPr lang="it-IT" sz="1100" dirty="0">
                <a:solidFill>
                  <a:prstClr val="black"/>
                </a:solidFill>
              </a:rPr>
              <a:t>-startup-</a:t>
            </a:r>
            <a:r>
              <a:rPr lang="it-IT" sz="1100" dirty="0" err="1">
                <a:solidFill>
                  <a:prstClr val="black"/>
                </a:solidFill>
              </a:rPr>
              <a:t>config</a:t>
            </a:r>
            <a:endParaRPr lang="it-IT" sz="1100" dirty="0">
              <a:solidFill>
                <a:prstClr val="black"/>
              </a:solidFill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560" y="1551971"/>
            <a:ext cx="4782036" cy="391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80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8818" y="140681"/>
            <a:ext cx="10515600" cy="1325563"/>
          </a:xfrm>
        </p:spPr>
        <p:txBody>
          <a:bodyPr/>
          <a:lstStyle/>
          <a:p>
            <a:r>
              <a:rPr lang="it-IT" b="1" dirty="0" err="1">
                <a:solidFill>
                  <a:srgbClr val="FF0000"/>
                </a:solidFill>
              </a:rPr>
              <a:t>Configuarazione</a:t>
            </a:r>
            <a:r>
              <a:rPr lang="it-IT" b="1" dirty="0">
                <a:solidFill>
                  <a:srgbClr val="FF0000"/>
                </a:solidFill>
              </a:rPr>
              <a:t> ROUTER </a:t>
            </a:r>
            <a:r>
              <a:rPr lang="it-IT" b="1" dirty="0" smtClean="0">
                <a:solidFill>
                  <a:srgbClr val="FF0000"/>
                </a:solidFill>
              </a:rPr>
              <a:t>ROUT(esterno)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88818" y="1252047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1100" dirty="0" err="1"/>
              <a:t>Configure</a:t>
            </a:r>
            <a:endParaRPr lang="it-IT" sz="1100" dirty="0"/>
          </a:p>
          <a:p>
            <a:pPr marL="0" indent="0">
              <a:buNone/>
            </a:pPr>
            <a:r>
              <a:rPr lang="it-IT" sz="1100" dirty="0"/>
              <a:t>Terminal</a:t>
            </a:r>
          </a:p>
          <a:p>
            <a:pPr marL="0" indent="0">
              <a:buNone/>
            </a:pPr>
            <a:r>
              <a:rPr lang="it-IT" sz="1100" dirty="0"/>
              <a:t>Interface </a:t>
            </a:r>
            <a:r>
              <a:rPr lang="it-IT" sz="1100" dirty="0" err="1"/>
              <a:t>FastEthernet</a:t>
            </a:r>
            <a:r>
              <a:rPr lang="it-IT" sz="1100" dirty="0"/>
              <a:t> 0/0</a:t>
            </a:r>
          </a:p>
          <a:p>
            <a:pPr marL="0" indent="0">
              <a:buNone/>
            </a:pPr>
            <a:r>
              <a:rPr lang="it-IT" sz="1100" dirty="0" err="1"/>
              <a:t>Ip</a:t>
            </a:r>
            <a:r>
              <a:rPr lang="it-IT" sz="1100" dirty="0"/>
              <a:t> </a:t>
            </a:r>
            <a:r>
              <a:rPr lang="it-IT" sz="1100" dirty="0" err="1"/>
              <a:t>address</a:t>
            </a:r>
            <a:r>
              <a:rPr lang="it-IT" sz="1100" dirty="0"/>
              <a:t> </a:t>
            </a:r>
            <a:r>
              <a:rPr lang="it-IT" sz="1100" dirty="0" smtClean="0"/>
              <a:t>192.168.7.2 </a:t>
            </a:r>
            <a:r>
              <a:rPr lang="it-IT" sz="1100" dirty="0"/>
              <a:t>255.255.255.0</a:t>
            </a:r>
          </a:p>
          <a:p>
            <a:pPr marL="0" indent="0">
              <a:buNone/>
            </a:pPr>
            <a:r>
              <a:rPr lang="it-IT" sz="1100" dirty="0"/>
              <a:t>No </a:t>
            </a:r>
            <a:r>
              <a:rPr lang="it-IT" sz="1100" dirty="0" err="1"/>
              <a:t>shutdown</a:t>
            </a:r>
            <a:endParaRPr lang="it-IT" sz="1100" dirty="0"/>
          </a:p>
          <a:p>
            <a:pPr marL="0" indent="0">
              <a:buNone/>
            </a:pPr>
            <a:r>
              <a:rPr lang="it-IT" sz="1100" dirty="0" err="1" smtClean="0"/>
              <a:t>interface</a:t>
            </a:r>
            <a:r>
              <a:rPr lang="it-IT" sz="1100" dirty="0" smtClean="0"/>
              <a:t> </a:t>
            </a:r>
            <a:r>
              <a:rPr lang="it-IT" sz="1100" dirty="0" err="1"/>
              <a:t>FastEthernet</a:t>
            </a:r>
            <a:r>
              <a:rPr lang="it-IT" sz="1100" dirty="0"/>
              <a:t> 1/0</a:t>
            </a:r>
          </a:p>
          <a:p>
            <a:pPr marL="0" indent="0">
              <a:buNone/>
            </a:pPr>
            <a:r>
              <a:rPr lang="it-IT" sz="1100" dirty="0" err="1"/>
              <a:t>Ip</a:t>
            </a:r>
            <a:r>
              <a:rPr lang="it-IT" sz="1100" dirty="0"/>
              <a:t> </a:t>
            </a:r>
            <a:r>
              <a:rPr lang="it-IT" sz="1100" dirty="0" err="1"/>
              <a:t>address</a:t>
            </a:r>
            <a:r>
              <a:rPr lang="it-IT" sz="1100" dirty="0"/>
              <a:t> </a:t>
            </a:r>
            <a:r>
              <a:rPr lang="it-IT" sz="1100" dirty="0" err="1" smtClean="0"/>
              <a:t>dhcp</a:t>
            </a:r>
            <a:endParaRPr lang="it-IT" sz="1100" dirty="0"/>
          </a:p>
          <a:p>
            <a:pPr marL="0" indent="0">
              <a:buNone/>
            </a:pPr>
            <a:r>
              <a:rPr lang="it-IT" sz="1100" dirty="0"/>
              <a:t>No </a:t>
            </a:r>
            <a:r>
              <a:rPr lang="it-IT" sz="1100" dirty="0" err="1"/>
              <a:t>shutdown</a:t>
            </a:r>
            <a:endParaRPr lang="it-IT" sz="1100" dirty="0"/>
          </a:p>
          <a:p>
            <a:pPr marL="0" indent="0">
              <a:buNone/>
            </a:pPr>
            <a:r>
              <a:rPr lang="it-IT" sz="1100" dirty="0" smtClean="0"/>
              <a:t>Exit</a:t>
            </a:r>
          </a:p>
          <a:p>
            <a:pPr marL="0" indent="0">
              <a:buNone/>
            </a:pPr>
            <a:r>
              <a:rPr lang="it-IT" sz="1100" dirty="0">
                <a:solidFill>
                  <a:prstClr val="black"/>
                </a:solidFill>
              </a:rPr>
              <a:t>Router </a:t>
            </a:r>
            <a:r>
              <a:rPr lang="it-IT" sz="1100" dirty="0" err="1">
                <a:solidFill>
                  <a:prstClr val="black"/>
                </a:solidFill>
              </a:rPr>
              <a:t>rip</a:t>
            </a:r>
            <a:endParaRPr lang="it-IT" sz="1100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r>
              <a:rPr lang="it-IT" sz="1100" dirty="0">
                <a:solidFill>
                  <a:prstClr val="black"/>
                </a:solidFill>
              </a:rPr>
              <a:t>Version 2</a:t>
            </a:r>
          </a:p>
          <a:p>
            <a:pPr marL="0" lvl="0" indent="0">
              <a:buNone/>
            </a:pPr>
            <a:r>
              <a:rPr lang="it-IT" sz="1100" dirty="0">
                <a:solidFill>
                  <a:prstClr val="black"/>
                </a:solidFill>
              </a:rPr>
              <a:t>Network </a:t>
            </a:r>
            <a:r>
              <a:rPr lang="it-IT" sz="1100" dirty="0" smtClean="0">
                <a:solidFill>
                  <a:prstClr val="black"/>
                </a:solidFill>
              </a:rPr>
              <a:t>192.168.7.0</a:t>
            </a:r>
            <a:endParaRPr lang="it-IT" sz="1100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r>
              <a:rPr lang="it-IT" sz="1100" dirty="0">
                <a:solidFill>
                  <a:prstClr val="black"/>
                </a:solidFill>
              </a:rPr>
              <a:t>Network </a:t>
            </a:r>
            <a:r>
              <a:rPr lang="it-IT" sz="1100" dirty="0" smtClean="0">
                <a:solidFill>
                  <a:prstClr val="black"/>
                </a:solidFill>
              </a:rPr>
              <a:t>0.0.0.0</a:t>
            </a:r>
          </a:p>
          <a:p>
            <a:pPr marL="0" lvl="0" indent="0">
              <a:buNone/>
            </a:pPr>
            <a:r>
              <a:rPr lang="it-IT" sz="1100" dirty="0" smtClean="0">
                <a:solidFill>
                  <a:prstClr val="black"/>
                </a:solidFill>
              </a:rPr>
              <a:t>Default-information originate</a:t>
            </a:r>
            <a:endParaRPr lang="it-IT" sz="1100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r>
              <a:rPr lang="it-IT" sz="1100" dirty="0" smtClean="0">
                <a:solidFill>
                  <a:prstClr val="black"/>
                </a:solidFill>
              </a:rPr>
              <a:t>Exit</a:t>
            </a:r>
          </a:p>
          <a:p>
            <a:pPr marL="0" lvl="0" indent="0">
              <a:buNone/>
            </a:pPr>
            <a:r>
              <a:rPr lang="it-IT" sz="1100" dirty="0" err="1" smtClean="0">
                <a:solidFill>
                  <a:prstClr val="black"/>
                </a:solidFill>
              </a:rPr>
              <a:t>Ip</a:t>
            </a:r>
            <a:r>
              <a:rPr lang="it-IT" sz="1100" dirty="0" smtClean="0">
                <a:solidFill>
                  <a:prstClr val="black"/>
                </a:solidFill>
              </a:rPr>
              <a:t> </a:t>
            </a:r>
            <a:r>
              <a:rPr lang="it-IT" sz="1100" dirty="0">
                <a:solidFill>
                  <a:prstClr val="black"/>
                </a:solidFill>
              </a:rPr>
              <a:t>domani-</a:t>
            </a:r>
            <a:r>
              <a:rPr lang="it-IT" sz="1100" dirty="0" err="1">
                <a:solidFill>
                  <a:prstClr val="black"/>
                </a:solidFill>
              </a:rPr>
              <a:t>lookup</a:t>
            </a:r>
            <a:endParaRPr lang="it-IT" sz="1100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r>
              <a:rPr lang="it-IT" sz="1100" dirty="0" err="1">
                <a:solidFill>
                  <a:prstClr val="black"/>
                </a:solidFill>
              </a:rPr>
              <a:t>Ip</a:t>
            </a:r>
            <a:r>
              <a:rPr lang="it-IT" sz="1100" dirty="0">
                <a:solidFill>
                  <a:prstClr val="black"/>
                </a:solidFill>
              </a:rPr>
              <a:t> </a:t>
            </a:r>
            <a:r>
              <a:rPr lang="it-IT" sz="1100" dirty="0" err="1">
                <a:solidFill>
                  <a:prstClr val="black"/>
                </a:solidFill>
              </a:rPr>
              <a:t>name</a:t>
            </a:r>
            <a:r>
              <a:rPr lang="it-IT" sz="1100" dirty="0">
                <a:solidFill>
                  <a:prstClr val="black"/>
                </a:solidFill>
              </a:rPr>
              <a:t>-server 192.168.4.2</a:t>
            </a:r>
          </a:p>
          <a:p>
            <a:pPr marL="0" lvl="0" indent="0">
              <a:buNone/>
            </a:pPr>
            <a:r>
              <a:rPr lang="it-IT" sz="1100" dirty="0">
                <a:solidFill>
                  <a:prstClr val="black"/>
                </a:solidFill>
              </a:rPr>
              <a:t>Exit</a:t>
            </a:r>
          </a:p>
          <a:p>
            <a:pPr marL="0" lvl="0" indent="0">
              <a:buNone/>
            </a:pPr>
            <a:r>
              <a:rPr lang="it-IT" sz="1100" dirty="0">
                <a:solidFill>
                  <a:prstClr val="black"/>
                </a:solidFill>
              </a:rPr>
              <a:t>Copy-</a:t>
            </a:r>
            <a:r>
              <a:rPr lang="it-IT" sz="1100" dirty="0" err="1">
                <a:solidFill>
                  <a:prstClr val="black"/>
                </a:solidFill>
              </a:rPr>
              <a:t>running</a:t>
            </a:r>
            <a:r>
              <a:rPr lang="it-IT" sz="1100" dirty="0">
                <a:solidFill>
                  <a:prstClr val="black"/>
                </a:solidFill>
              </a:rPr>
              <a:t>-</a:t>
            </a:r>
            <a:r>
              <a:rPr lang="it-IT" sz="1100" dirty="0" err="1">
                <a:solidFill>
                  <a:prstClr val="black"/>
                </a:solidFill>
              </a:rPr>
              <a:t>config</a:t>
            </a:r>
            <a:r>
              <a:rPr lang="it-IT" sz="1100" dirty="0">
                <a:solidFill>
                  <a:prstClr val="black"/>
                </a:solidFill>
              </a:rPr>
              <a:t>-startup-</a:t>
            </a:r>
            <a:r>
              <a:rPr lang="it-IT" sz="1100" dirty="0" err="1">
                <a:solidFill>
                  <a:prstClr val="black"/>
                </a:solidFill>
              </a:rPr>
              <a:t>config</a:t>
            </a:r>
            <a:endParaRPr lang="it-IT" sz="1100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it-IT" sz="11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093" y="3884008"/>
            <a:ext cx="3185123" cy="267476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709" y="1048763"/>
            <a:ext cx="5040436" cy="283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Configurazione DNS DMZ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1400" dirty="0" smtClean="0"/>
              <a:t>Verranno definiti i nameserver nel seguente modo</a:t>
            </a:r>
          </a:p>
          <a:p>
            <a:pPr marL="0" indent="0">
              <a:buNone/>
            </a:pPr>
            <a:r>
              <a:rPr lang="it-IT" sz="1400" dirty="0" smtClean="0"/>
              <a:t>IN NS dns.alegiovi.it</a:t>
            </a:r>
          </a:p>
          <a:p>
            <a:pPr marL="0" indent="0">
              <a:buNone/>
            </a:pPr>
            <a:r>
              <a:rPr lang="it-IT" sz="1400" dirty="0" smtClean="0"/>
              <a:t>IN NS dns.alegiovi.com</a:t>
            </a:r>
          </a:p>
          <a:p>
            <a:pPr marL="0" indent="0">
              <a:buNone/>
            </a:pPr>
            <a:r>
              <a:rPr lang="it-IT" sz="1400" dirty="0" smtClean="0"/>
              <a:t>IN MX 10 mail.marco.it</a:t>
            </a:r>
          </a:p>
          <a:p>
            <a:pPr marL="0" indent="0">
              <a:buNone/>
            </a:pPr>
            <a:endParaRPr lang="it-IT" sz="1400" dirty="0" smtClean="0"/>
          </a:p>
          <a:p>
            <a:pPr marL="0" indent="0">
              <a:buNone/>
            </a:pPr>
            <a:r>
              <a:rPr lang="it-IT" sz="1400" dirty="0" smtClean="0"/>
              <a:t>Configurazione per la risposta diretta</a:t>
            </a:r>
          </a:p>
          <a:p>
            <a:pPr marL="0" indent="0">
              <a:buNone/>
            </a:pPr>
            <a:endParaRPr lang="it-IT" sz="1400" dirty="0" smtClean="0"/>
          </a:p>
          <a:p>
            <a:pPr marL="0" indent="0">
              <a:buNone/>
            </a:pPr>
            <a:r>
              <a:rPr lang="it-IT" sz="1400" dirty="0" err="1" smtClean="0"/>
              <a:t>Firewallout</a:t>
            </a:r>
            <a:r>
              <a:rPr lang="it-IT" sz="1400" dirty="0" smtClean="0"/>
              <a:t> IN A 192.168.6.2</a:t>
            </a:r>
          </a:p>
          <a:p>
            <a:pPr marL="0" indent="0">
              <a:buNone/>
            </a:pPr>
            <a:r>
              <a:rPr lang="it-IT" sz="1400" dirty="0" err="1" smtClean="0"/>
              <a:t>Dns</a:t>
            </a:r>
            <a:r>
              <a:rPr lang="it-IT" sz="1400" dirty="0" smtClean="0"/>
              <a:t> IN A 192.168.6.3</a:t>
            </a:r>
          </a:p>
          <a:p>
            <a:pPr marL="0" indent="0">
              <a:buNone/>
            </a:pPr>
            <a:r>
              <a:rPr lang="it-IT" sz="1400" dirty="0" smtClean="0"/>
              <a:t>Web IN A 192.168.6.4</a:t>
            </a:r>
          </a:p>
          <a:p>
            <a:pPr marL="0" indent="0">
              <a:buNone/>
            </a:pPr>
            <a:r>
              <a:rPr lang="it-IT" sz="1400" dirty="0" smtClean="0"/>
              <a:t>Mail IN A 192.168.6.5</a:t>
            </a:r>
          </a:p>
          <a:p>
            <a:pPr marL="0" indent="0">
              <a:buNone/>
            </a:pPr>
            <a:r>
              <a:rPr lang="it-IT" sz="1400" dirty="0" err="1" smtClean="0"/>
              <a:t>App</a:t>
            </a:r>
            <a:r>
              <a:rPr lang="it-IT" sz="1400" dirty="0" smtClean="0"/>
              <a:t> IN A 192.168.6.6</a:t>
            </a:r>
          </a:p>
          <a:p>
            <a:pPr marL="0" indent="0">
              <a:buNone/>
            </a:pPr>
            <a:endParaRPr lang="it-IT" sz="1400" dirty="0" smtClean="0"/>
          </a:p>
          <a:p>
            <a:pPr marL="0" indent="0">
              <a:buNone/>
            </a:pPr>
            <a:endParaRPr lang="it-IT" sz="1400" dirty="0"/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Rettangolo 3"/>
          <p:cNvSpPr/>
          <p:nvPr/>
        </p:nvSpPr>
        <p:spPr>
          <a:xfrm>
            <a:off x="6173740" y="3972455"/>
            <a:ext cx="6096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1400" dirty="0"/>
              <a:t>Sottodomini</a:t>
            </a:r>
          </a:p>
          <a:p>
            <a:r>
              <a:rPr lang="it-IT" sz="1400" dirty="0" err="1"/>
              <a:t>Dmz</a:t>
            </a:r>
            <a:r>
              <a:rPr lang="it-IT" sz="1400" dirty="0"/>
              <a:t> IN A 198.168.6.0</a:t>
            </a:r>
          </a:p>
          <a:p>
            <a:r>
              <a:rPr lang="it-IT" sz="1400" dirty="0" err="1"/>
              <a:t>Dns</a:t>
            </a:r>
            <a:r>
              <a:rPr lang="it-IT" sz="1400" dirty="0"/>
              <a:t> IN A 198.168.6.3</a:t>
            </a:r>
          </a:p>
          <a:p>
            <a:r>
              <a:rPr lang="it-IT" sz="1400" dirty="0"/>
              <a:t>Mail IN A 198.168.6.5</a:t>
            </a:r>
          </a:p>
          <a:p>
            <a:r>
              <a:rPr lang="it-IT" sz="1400" dirty="0" err="1"/>
              <a:t>App</a:t>
            </a:r>
            <a:r>
              <a:rPr lang="it-IT" sz="1400" dirty="0"/>
              <a:t> IN A 198.168.6.6</a:t>
            </a:r>
          </a:p>
          <a:p>
            <a:r>
              <a:rPr lang="it-IT" sz="1400" dirty="0"/>
              <a:t>@ IN A 192.168.6.4</a:t>
            </a:r>
          </a:p>
          <a:p>
            <a:r>
              <a:rPr lang="it-IT" sz="1400" dirty="0"/>
              <a:t>www IN CNAME @</a:t>
            </a:r>
          </a:p>
        </p:txBody>
      </p:sp>
      <p:sp>
        <p:nvSpPr>
          <p:cNvPr id="5" name="Rettangolo 4"/>
          <p:cNvSpPr/>
          <p:nvPr/>
        </p:nvSpPr>
        <p:spPr>
          <a:xfrm>
            <a:off x="3604953" y="443218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 err="1" smtClean="0">
                <a:solidFill>
                  <a:srgbClr val="FF0000"/>
                </a:solidFill>
              </a:rPr>
              <a:t>Dmz.alegiovi.it.db</a:t>
            </a:r>
            <a:endParaRPr lang="it-IT" dirty="0">
              <a:solidFill>
                <a:srgbClr val="FF0000"/>
              </a:solidFill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8513926" y="443218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a</a:t>
            </a:r>
            <a:r>
              <a:rPr lang="it-IT" dirty="0" err="1" smtClean="0">
                <a:solidFill>
                  <a:srgbClr val="FF0000"/>
                </a:solidFill>
              </a:rPr>
              <a:t>legiovi.it.db</a:t>
            </a:r>
            <a:endParaRPr lang="it-IT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36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smtClean="0">
                <a:solidFill>
                  <a:srgbClr val="FF0000"/>
                </a:solidFill>
              </a:rPr>
              <a:t>Cablaggio edificio fisico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N.B. AVENDO UN SOLO </a:t>
            </a:r>
          </a:p>
          <a:p>
            <a:pPr marL="0" indent="0">
              <a:buNone/>
            </a:pPr>
            <a:r>
              <a:rPr lang="it-IT" dirty="0" smtClean="0"/>
              <a:t>PIANO </a:t>
            </a:r>
            <a:r>
              <a:rPr lang="it-IT" dirty="0"/>
              <a:t>PER EDIFICIO,</a:t>
            </a:r>
          </a:p>
          <a:p>
            <a:pPr marL="0" indent="0">
              <a:buNone/>
            </a:pPr>
            <a:r>
              <a:rPr lang="it-IT" dirty="0"/>
              <a:t>LO SWITCH DEL PIANO FA </a:t>
            </a:r>
          </a:p>
          <a:p>
            <a:pPr marL="0" indent="0">
              <a:buNone/>
            </a:pPr>
            <a:r>
              <a:rPr lang="it-IT" dirty="0"/>
              <a:t>ANCHE DA SWITCH </a:t>
            </a:r>
          </a:p>
          <a:p>
            <a:pPr marL="0" indent="0">
              <a:buNone/>
            </a:pPr>
            <a:r>
              <a:rPr lang="it-IT" dirty="0"/>
              <a:t>DELL’EDIFICIO</a:t>
            </a:r>
            <a:r>
              <a:rPr lang="it-IT" sz="2000" i="1" dirty="0" smtClean="0"/>
              <a:t>.</a:t>
            </a:r>
            <a:endParaRPr lang="it-IT" sz="2000" i="1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549" y="710212"/>
            <a:ext cx="4076416" cy="576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2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b="1" dirty="0" smtClean="0">
                <a:solidFill>
                  <a:srgbClr val="FF0000"/>
                </a:solidFill>
              </a:rPr>
              <a:t>Passaggi per eseguire il server di posta utilizzando </a:t>
            </a:r>
            <a:r>
              <a:rPr lang="it-IT" sz="2400" b="1" dirty="0" err="1" smtClean="0">
                <a:solidFill>
                  <a:srgbClr val="FF0000"/>
                </a:solidFill>
              </a:rPr>
              <a:t>sendmail</a:t>
            </a:r>
            <a:endParaRPr lang="it-IT" sz="2400" b="1" dirty="0">
              <a:solidFill>
                <a:srgbClr val="FF0000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t-IT" dirty="0" smtClean="0"/>
              <a:t>Il server di posta deve essere identificato dal DNS come server di posta per poter ricevere la posta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336" y="3033807"/>
            <a:ext cx="3575875" cy="280426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610" y="3101056"/>
            <a:ext cx="4486901" cy="180047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pic>
      <p:sp>
        <p:nvSpPr>
          <p:cNvPr id="6" name="Rettangolo 5"/>
          <p:cNvSpPr/>
          <p:nvPr/>
        </p:nvSpPr>
        <p:spPr>
          <a:xfrm>
            <a:off x="1316336" y="6127234"/>
            <a:ext cx="3167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smtClean="0"/>
              <a:t>Server di posta: mail.alegiovi.it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0797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it-IT" dirty="0" smtClean="0"/>
              <a:t>File/</a:t>
            </a:r>
            <a:r>
              <a:rPr lang="it-IT" dirty="0" err="1" smtClean="0"/>
              <a:t>etc</a:t>
            </a:r>
            <a:r>
              <a:rPr lang="it-IT" dirty="0" smtClean="0"/>
              <a:t>/mail/</a:t>
            </a:r>
            <a:r>
              <a:rPr lang="it-IT" dirty="0" err="1" smtClean="0"/>
              <a:t>local-host-names</a:t>
            </a:r>
            <a:endParaRPr lang="it-IT" dirty="0" smtClean="0"/>
          </a:p>
          <a:p>
            <a:pPr marL="0" indent="0">
              <a:buNone/>
            </a:pPr>
            <a:r>
              <a:rPr lang="it-IT" dirty="0" smtClean="0"/>
              <a:t>Questo file contiene tutti i nome </a:t>
            </a:r>
            <a:r>
              <a:rPr lang="it-IT" dirty="0" err="1" smtClean="0"/>
              <a:t>host</a:t>
            </a:r>
            <a:r>
              <a:rPr lang="it-IT" dirty="0" smtClean="0"/>
              <a:t> alternativi del server.(ad es. domanin-name.com).</a:t>
            </a:r>
          </a:p>
          <a:p>
            <a:pPr marL="0" indent="0">
              <a:buNone/>
            </a:pPr>
            <a:r>
              <a:rPr lang="it-IT" dirty="0" err="1" smtClean="0"/>
              <a:t>Sendmail</a:t>
            </a:r>
            <a:r>
              <a:rPr lang="it-IT" dirty="0" smtClean="0"/>
              <a:t> non accetterà posta per un dominio a meno che non sia consentito farlo del contenuto di questo </a:t>
            </a:r>
            <a:r>
              <a:rPr lang="it-IT" dirty="0" err="1" smtClean="0"/>
              <a:t>file;conil</a:t>
            </a:r>
            <a:r>
              <a:rPr lang="it-IT" dirty="0" smtClean="0"/>
              <a:t> seguente file si specifica la lista degli </a:t>
            </a:r>
            <a:r>
              <a:rPr lang="it-IT" dirty="0" err="1" smtClean="0"/>
              <a:t>host</a:t>
            </a:r>
            <a:r>
              <a:rPr lang="it-IT" dirty="0" smtClean="0"/>
              <a:t> per i quali </a:t>
            </a:r>
            <a:r>
              <a:rPr lang="it-IT" dirty="0" err="1" smtClean="0"/>
              <a:t>sendmail</a:t>
            </a:r>
            <a:r>
              <a:rPr lang="it-IT" dirty="0" smtClean="0"/>
              <a:t> accetta posta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u="heavy" dirty="0" err="1" smtClean="0">
                <a:uFill>
                  <a:solidFill>
                    <a:srgbClr val="FF0000"/>
                  </a:solidFill>
                </a:uFill>
              </a:rPr>
              <a:t>Etc</a:t>
            </a:r>
            <a:r>
              <a:rPr lang="it-IT" u="heavy" dirty="0" smtClean="0">
                <a:uFill>
                  <a:solidFill>
                    <a:srgbClr val="FF0000"/>
                  </a:solidFill>
                </a:uFill>
              </a:rPr>
              <a:t>/mail/</a:t>
            </a:r>
            <a:r>
              <a:rPr lang="it-IT" u="heavy" dirty="0" err="1" smtClean="0">
                <a:uFill>
                  <a:solidFill>
                    <a:srgbClr val="FF0000"/>
                  </a:solidFill>
                </a:uFill>
              </a:rPr>
              <a:t>local-host-names</a:t>
            </a:r>
            <a:r>
              <a:rPr lang="it-IT" dirty="0" smtClean="0"/>
              <a:t>			</a:t>
            </a:r>
            <a:r>
              <a:rPr lang="it-IT" dirty="0" smtClean="0">
                <a:solidFill>
                  <a:schemeClr val="accent2">
                    <a:lumMod val="75000"/>
                  </a:schemeClr>
                </a:solidFill>
              </a:rPr>
              <a:t>N.B</a:t>
            </a:r>
            <a:r>
              <a:rPr lang="it-IT" dirty="0" smtClean="0"/>
              <a:t> I DUE PASSAGGI VISTI FINO A 								ORA SONO OBBLIGATORI (ALETRIMENTI SEND 							MAIL NON FINZIONA), MENTRE I SUCCESSIVI 							SONO FACOLTOSI MA COMUNQUE CONSIGLIATI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err="1"/>
              <a:t>l</a:t>
            </a:r>
            <a:r>
              <a:rPr lang="it-IT" dirty="0" err="1" smtClean="0"/>
              <a:t>ocalhost</a:t>
            </a:r>
            <a:endParaRPr lang="it-IT" dirty="0" smtClean="0"/>
          </a:p>
          <a:p>
            <a:pPr marL="0" indent="0">
              <a:buNone/>
            </a:pPr>
            <a:r>
              <a:rPr lang="it-IT" dirty="0"/>
              <a:t>m</a:t>
            </a:r>
            <a:r>
              <a:rPr lang="it-IT" dirty="0" smtClean="0"/>
              <a:t>ail.alegiovi.it</a:t>
            </a:r>
          </a:p>
          <a:p>
            <a:pPr marL="0" indent="0">
              <a:buNone/>
            </a:pPr>
            <a:r>
              <a:rPr lang="it-IT" dirty="0"/>
              <a:t>a</a:t>
            </a:r>
            <a:r>
              <a:rPr lang="it-IT" dirty="0" smtClean="0"/>
              <a:t>legiovi.it</a:t>
            </a:r>
          </a:p>
          <a:p>
            <a:pPr marL="0" indent="0">
              <a:buNone/>
            </a:pPr>
            <a:r>
              <a:rPr lang="it-IT" dirty="0"/>
              <a:t>d</a:t>
            </a:r>
            <a:r>
              <a:rPr lang="it-IT" dirty="0" smtClean="0"/>
              <a:t>mz.alegiovi.it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3964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it-IT" dirty="0" smtClean="0"/>
              <a:t>File /</a:t>
            </a:r>
            <a:r>
              <a:rPr lang="it-IT" dirty="0" err="1" smtClean="0"/>
              <a:t>etc</a:t>
            </a:r>
            <a:r>
              <a:rPr lang="it-IT" dirty="0" smtClean="0"/>
              <a:t>/</a:t>
            </a:r>
            <a:r>
              <a:rPr lang="it-IT" dirty="0" err="1" smtClean="0"/>
              <a:t>aliases</a:t>
            </a:r>
            <a:endParaRPr lang="it-IT" dirty="0" smtClean="0"/>
          </a:p>
          <a:p>
            <a:pPr marL="0" indent="0">
              <a:buNone/>
            </a:pPr>
            <a:r>
              <a:rPr lang="it-IT" dirty="0" smtClean="0"/>
              <a:t>Elenca nome alternativi per destinatari di posta elettronica(alias),utile per inviare posta a più utenti racchiusi in un alias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/</a:t>
            </a:r>
            <a:r>
              <a:rPr lang="it-IT" dirty="0" err="1" smtClean="0"/>
              <a:t>etc</a:t>
            </a:r>
            <a:r>
              <a:rPr lang="it-IT" dirty="0" smtClean="0"/>
              <a:t>/mail/</a:t>
            </a:r>
            <a:r>
              <a:rPr lang="it-IT" dirty="0" err="1" smtClean="0"/>
              <a:t>aliases</a:t>
            </a:r>
            <a:endParaRPr lang="it-IT" dirty="0" smtClean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err="1" smtClean="0"/>
              <a:t>Postmaster</a:t>
            </a:r>
            <a:r>
              <a:rPr lang="it-IT" dirty="0" smtClean="0"/>
              <a:t>: marco</a:t>
            </a:r>
          </a:p>
          <a:p>
            <a:pPr marL="0" indent="0">
              <a:buNone/>
            </a:pPr>
            <a:r>
              <a:rPr lang="it-IT" dirty="0" err="1" smtClean="0"/>
              <a:t>Admin:marco,luca,matteo</a:t>
            </a:r>
            <a:r>
              <a:rPr lang="it-IT" dirty="0" smtClean="0"/>
              <a:t> ,</a:t>
            </a:r>
            <a:r>
              <a:rPr lang="it-IT" dirty="0" err="1" smtClean="0"/>
              <a:t>giovanni,sara</a:t>
            </a:r>
            <a:endParaRPr lang="it-IT" dirty="0" smtClean="0"/>
          </a:p>
          <a:p>
            <a:pPr marL="0" indent="0">
              <a:buNone/>
            </a:pPr>
            <a:r>
              <a:rPr lang="it-IT" dirty="0" err="1" smtClean="0"/>
              <a:t>Dmz:dmzgod</a:t>
            </a:r>
            <a:endParaRPr lang="it-IT" dirty="0" smtClean="0"/>
          </a:p>
          <a:p>
            <a:pPr marL="0" indent="0">
              <a:buNone/>
            </a:pPr>
            <a:r>
              <a:rPr lang="it-IT" dirty="0" err="1" smtClean="0"/>
              <a:t>Dmzgod:marco,mirco,luca</a:t>
            </a:r>
            <a:endParaRPr lang="it-IT" dirty="0" smtClean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288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>
            <a:normAutofit fontScale="47500" lnSpcReduction="20000"/>
          </a:bodyPr>
          <a:lstStyle/>
          <a:p>
            <a:r>
              <a:rPr lang="it-IT" dirty="0" err="1" smtClean="0"/>
              <a:t>Useradd</a:t>
            </a:r>
            <a:r>
              <a:rPr lang="it-IT" dirty="0" smtClean="0"/>
              <a:t> –create-home –s /</a:t>
            </a:r>
            <a:r>
              <a:rPr lang="it-IT" dirty="0" err="1" smtClean="0"/>
              <a:t>sbin</a:t>
            </a:r>
            <a:r>
              <a:rPr lang="it-IT" dirty="0" smtClean="0"/>
              <a:t>/</a:t>
            </a:r>
            <a:r>
              <a:rPr lang="it-IT" dirty="0" err="1" smtClean="0"/>
              <a:t>nologin</a:t>
            </a:r>
            <a:r>
              <a:rPr lang="it-IT" dirty="0" smtClean="0"/>
              <a:t> ale </a:t>
            </a:r>
            <a:r>
              <a:rPr lang="it-IT" dirty="0" err="1" smtClean="0"/>
              <a:t>passwd</a:t>
            </a:r>
            <a:r>
              <a:rPr lang="it-IT" dirty="0" smtClean="0"/>
              <a:t> ale</a:t>
            </a:r>
          </a:p>
          <a:p>
            <a:r>
              <a:rPr lang="it-IT" dirty="0" err="1" smtClean="0"/>
              <a:t>Useradd</a:t>
            </a:r>
            <a:r>
              <a:rPr lang="it-IT" dirty="0" smtClean="0"/>
              <a:t> –create-home –s /</a:t>
            </a:r>
            <a:r>
              <a:rPr lang="it-IT" dirty="0" err="1" smtClean="0"/>
              <a:t>sbin</a:t>
            </a:r>
            <a:r>
              <a:rPr lang="it-IT" dirty="0" smtClean="0"/>
              <a:t>/</a:t>
            </a:r>
            <a:r>
              <a:rPr lang="it-IT" dirty="0" err="1" smtClean="0"/>
              <a:t>nologin</a:t>
            </a:r>
            <a:r>
              <a:rPr lang="it-IT" dirty="0" smtClean="0"/>
              <a:t> giovi </a:t>
            </a:r>
            <a:r>
              <a:rPr lang="it-IT" dirty="0" err="1" smtClean="0"/>
              <a:t>passwd</a:t>
            </a:r>
            <a:r>
              <a:rPr lang="it-IT" dirty="0" smtClean="0"/>
              <a:t> giovi</a:t>
            </a:r>
          </a:p>
          <a:p>
            <a:r>
              <a:rPr lang="it-IT" dirty="0" err="1" smtClean="0"/>
              <a:t>Useradd</a:t>
            </a:r>
            <a:r>
              <a:rPr lang="it-IT" dirty="0" smtClean="0"/>
              <a:t> –create-home –s /</a:t>
            </a:r>
            <a:r>
              <a:rPr lang="it-IT" dirty="0" err="1" smtClean="0"/>
              <a:t>sbin</a:t>
            </a:r>
            <a:r>
              <a:rPr lang="it-IT" dirty="0" smtClean="0"/>
              <a:t>/</a:t>
            </a:r>
            <a:r>
              <a:rPr lang="it-IT" dirty="0" err="1" smtClean="0"/>
              <a:t>nologin</a:t>
            </a:r>
            <a:r>
              <a:rPr lang="it-IT" dirty="0" smtClean="0"/>
              <a:t> </a:t>
            </a:r>
            <a:r>
              <a:rPr lang="it-IT" dirty="0" err="1" smtClean="0"/>
              <a:t>matteo</a:t>
            </a:r>
            <a:r>
              <a:rPr lang="it-IT" dirty="0" smtClean="0"/>
              <a:t> </a:t>
            </a:r>
            <a:r>
              <a:rPr lang="it-IT" dirty="0" err="1" smtClean="0"/>
              <a:t>passwd</a:t>
            </a:r>
            <a:r>
              <a:rPr lang="it-IT" dirty="0" smtClean="0"/>
              <a:t> </a:t>
            </a:r>
            <a:r>
              <a:rPr lang="it-IT" dirty="0" err="1" smtClean="0"/>
              <a:t>matteo</a:t>
            </a:r>
            <a:endParaRPr lang="it-IT" dirty="0" smtClean="0"/>
          </a:p>
          <a:p>
            <a:r>
              <a:rPr lang="it-IT" dirty="0" err="1" smtClean="0"/>
              <a:t>Useradd</a:t>
            </a:r>
            <a:r>
              <a:rPr lang="it-IT" dirty="0" smtClean="0"/>
              <a:t> –create-home –s /</a:t>
            </a:r>
            <a:r>
              <a:rPr lang="it-IT" dirty="0" err="1" smtClean="0"/>
              <a:t>sbin</a:t>
            </a:r>
            <a:r>
              <a:rPr lang="it-IT" dirty="0" smtClean="0"/>
              <a:t>/</a:t>
            </a:r>
            <a:r>
              <a:rPr lang="it-IT" dirty="0" err="1" smtClean="0"/>
              <a:t>nologin</a:t>
            </a:r>
            <a:r>
              <a:rPr lang="it-IT" dirty="0" smtClean="0"/>
              <a:t> </a:t>
            </a:r>
            <a:r>
              <a:rPr lang="it-IT" dirty="0" err="1" smtClean="0"/>
              <a:t>mirco</a:t>
            </a:r>
            <a:r>
              <a:rPr lang="it-IT" dirty="0" smtClean="0"/>
              <a:t> </a:t>
            </a:r>
            <a:r>
              <a:rPr lang="it-IT" dirty="0" err="1" smtClean="0"/>
              <a:t>passwd</a:t>
            </a:r>
            <a:r>
              <a:rPr lang="it-IT" dirty="0" smtClean="0"/>
              <a:t> </a:t>
            </a:r>
            <a:r>
              <a:rPr lang="it-IT" dirty="0" err="1" smtClean="0"/>
              <a:t>mirco</a:t>
            </a:r>
            <a:endParaRPr lang="it-IT" dirty="0" smtClean="0"/>
          </a:p>
          <a:p>
            <a:r>
              <a:rPr lang="it-IT" dirty="0" err="1" smtClean="0"/>
              <a:t>Useradd</a:t>
            </a:r>
            <a:r>
              <a:rPr lang="it-IT" dirty="0" smtClean="0"/>
              <a:t> –create-home –s /</a:t>
            </a:r>
            <a:r>
              <a:rPr lang="it-IT" dirty="0" err="1" smtClean="0"/>
              <a:t>sbin</a:t>
            </a:r>
            <a:r>
              <a:rPr lang="it-IT" dirty="0" smtClean="0"/>
              <a:t>/</a:t>
            </a:r>
            <a:r>
              <a:rPr lang="it-IT" dirty="0" err="1" smtClean="0"/>
              <a:t>nologin</a:t>
            </a:r>
            <a:r>
              <a:rPr lang="it-IT" dirty="0" smtClean="0"/>
              <a:t> </a:t>
            </a:r>
            <a:r>
              <a:rPr lang="it-IT" dirty="0" err="1" smtClean="0"/>
              <a:t>nico</a:t>
            </a:r>
            <a:r>
              <a:rPr lang="it-IT" dirty="0" smtClean="0"/>
              <a:t> </a:t>
            </a:r>
            <a:r>
              <a:rPr lang="it-IT" dirty="0" err="1" smtClean="0"/>
              <a:t>passwd</a:t>
            </a:r>
            <a:r>
              <a:rPr lang="it-IT" dirty="0" smtClean="0"/>
              <a:t> </a:t>
            </a:r>
            <a:r>
              <a:rPr lang="it-IT" dirty="0" err="1" smtClean="0"/>
              <a:t>nico</a:t>
            </a:r>
            <a:endParaRPr lang="it-IT" dirty="0" smtClean="0"/>
          </a:p>
          <a:p>
            <a:endParaRPr lang="it-IT" dirty="0" smtClean="0"/>
          </a:p>
          <a:p>
            <a:pPr marL="514350" indent="-514350">
              <a:buFont typeface="+mj-lt"/>
              <a:buAutoNum type="arabicPeriod" startAt="4"/>
            </a:pPr>
            <a:r>
              <a:rPr lang="it-IT" sz="5100" dirty="0" smtClean="0"/>
              <a:t>File /</a:t>
            </a:r>
            <a:r>
              <a:rPr lang="it-IT" sz="5100" dirty="0" err="1" smtClean="0"/>
              <a:t>etc</a:t>
            </a:r>
            <a:r>
              <a:rPr lang="it-IT" sz="5100" dirty="0" smtClean="0"/>
              <a:t>/mail/</a:t>
            </a:r>
            <a:r>
              <a:rPr lang="it-IT" sz="5100" dirty="0" err="1" smtClean="0"/>
              <a:t>virtusertable</a:t>
            </a:r>
            <a:endParaRPr lang="it-IT" sz="5100" dirty="0" smtClean="0"/>
          </a:p>
          <a:p>
            <a:r>
              <a:rPr lang="it-IT" dirty="0" smtClean="0"/>
              <a:t>Associa email a utente</a:t>
            </a:r>
          </a:p>
          <a:p>
            <a:endParaRPr lang="it-IT" dirty="0" smtClean="0"/>
          </a:p>
          <a:p>
            <a:r>
              <a:rPr lang="it-IT" dirty="0" smtClean="0">
                <a:hlinkClick r:id="rId2"/>
              </a:rPr>
              <a:t>ale@alegiovi.it</a:t>
            </a:r>
            <a:r>
              <a:rPr lang="it-IT" dirty="0" smtClean="0"/>
              <a:t> ale</a:t>
            </a:r>
          </a:p>
          <a:p>
            <a:r>
              <a:rPr lang="it-IT" dirty="0" smtClean="0">
                <a:hlinkClick r:id="rId3"/>
              </a:rPr>
              <a:t>luca@</a:t>
            </a:r>
            <a:r>
              <a:rPr lang="it-IT" dirty="0" smtClean="0">
                <a:hlinkClick r:id="rId2"/>
              </a:rPr>
              <a:t>alegiovi</a:t>
            </a:r>
            <a:r>
              <a:rPr lang="it-IT" dirty="0" smtClean="0">
                <a:hlinkClick r:id="rId3"/>
              </a:rPr>
              <a:t>.it</a:t>
            </a:r>
            <a:r>
              <a:rPr lang="it-IT" dirty="0" smtClean="0"/>
              <a:t> luca</a:t>
            </a:r>
          </a:p>
          <a:p>
            <a:r>
              <a:rPr lang="it-IT" dirty="0" smtClean="0">
                <a:hlinkClick r:id="rId4"/>
              </a:rPr>
              <a:t>matteo@alegiovi.it</a:t>
            </a:r>
            <a:r>
              <a:rPr lang="it-IT" dirty="0" smtClean="0"/>
              <a:t> </a:t>
            </a:r>
            <a:r>
              <a:rPr lang="it-IT" dirty="0" err="1" smtClean="0"/>
              <a:t>matteo</a:t>
            </a:r>
            <a:endParaRPr lang="it-IT" dirty="0" smtClean="0"/>
          </a:p>
          <a:p>
            <a:r>
              <a:rPr lang="it-IT" dirty="0" smtClean="0">
                <a:hlinkClick r:id="rId5"/>
              </a:rPr>
              <a:t>Postmaster@alegiovi.it</a:t>
            </a:r>
            <a:r>
              <a:rPr lang="it-IT" dirty="0" smtClean="0"/>
              <a:t> </a:t>
            </a:r>
            <a:r>
              <a:rPr lang="it-IT" dirty="0" err="1" smtClean="0"/>
              <a:t>postmaster</a:t>
            </a:r>
            <a:endParaRPr lang="it-IT" dirty="0" smtClean="0"/>
          </a:p>
          <a:p>
            <a:r>
              <a:rPr lang="it-IT" dirty="0" smtClean="0">
                <a:hlinkClick r:id="rId6"/>
              </a:rPr>
              <a:t>admin@alegiovi.it</a:t>
            </a:r>
            <a:r>
              <a:rPr lang="it-IT" dirty="0" smtClean="0"/>
              <a:t> </a:t>
            </a:r>
            <a:r>
              <a:rPr lang="it-IT" dirty="0" err="1" smtClean="0"/>
              <a:t>admin</a:t>
            </a:r>
            <a:endParaRPr lang="it-IT" dirty="0" smtClean="0"/>
          </a:p>
          <a:p>
            <a:r>
              <a:rPr lang="it-IT" dirty="0" smtClean="0">
                <a:hlinkClick r:id="rId7"/>
              </a:rPr>
              <a:t>dmz@alegiovi.it</a:t>
            </a:r>
            <a:r>
              <a:rPr lang="it-IT" dirty="0" smtClean="0"/>
              <a:t> </a:t>
            </a:r>
            <a:r>
              <a:rPr lang="it-IT" dirty="0" err="1" smtClean="0"/>
              <a:t>dmz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9838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63632" y="1143981"/>
            <a:ext cx="11528367" cy="4351338"/>
          </a:xfrm>
        </p:spPr>
        <p:txBody>
          <a:bodyPr>
            <a:normAutofit fontScale="55000" lnSpcReduction="20000"/>
          </a:bodyPr>
          <a:lstStyle/>
          <a:p>
            <a:pPr marL="971550" lvl="1" indent="-514350">
              <a:buFont typeface="+mj-lt"/>
              <a:buAutoNum type="arabicPeriod" startAt="5"/>
            </a:pPr>
            <a:r>
              <a:rPr lang="it-IT" dirty="0" smtClean="0"/>
              <a:t>L’inoltro </a:t>
            </a:r>
            <a:r>
              <a:rPr lang="it-IT" dirty="0" smtClean="0"/>
              <a:t>e la ricezione della posta sono controllati dal file:</a:t>
            </a:r>
          </a:p>
          <a:p>
            <a:pPr marL="0" indent="0">
              <a:buNone/>
            </a:pPr>
            <a:r>
              <a:rPr lang="it-IT" dirty="0" smtClean="0"/>
              <a:t>	/</a:t>
            </a:r>
            <a:r>
              <a:rPr lang="it-IT" dirty="0" err="1" smtClean="0"/>
              <a:t>etc</a:t>
            </a:r>
            <a:r>
              <a:rPr lang="it-IT" dirty="0" smtClean="0"/>
              <a:t>/mail/</a:t>
            </a:r>
            <a:r>
              <a:rPr lang="it-IT" dirty="0" err="1" smtClean="0"/>
              <a:t>access</a:t>
            </a:r>
            <a:r>
              <a:rPr lang="it-IT" dirty="0" smtClean="0"/>
              <a:t>, utile per bloccare alcune e-mail in entrata indesiderate e tentativi di spam (posso usare indirizzi e-mail o </a:t>
            </a:r>
            <a:r>
              <a:rPr lang="it-IT" dirty="0" err="1" smtClean="0"/>
              <a:t>ip</a:t>
            </a:r>
            <a:r>
              <a:rPr lang="it-IT" dirty="0" smtClean="0"/>
              <a:t>)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smtClean="0"/>
              <a:t>/</a:t>
            </a:r>
            <a:r>
              <a:rPr lang="it-IT" dirty="0" err="1" smtClean="0"/>
              <a:t>etc</a:t>
            </a:r>
            <a:r>
              <a:rPr lang="it-IT" dirty="0" smtClean="0"/>
              <a:t>/mail/</a:t>
            </a:r>
            <a:r>
              <a:rPr lang="it-IT" dirty="0" err="1" smtClean="0"/>
              <a:t>access</a:t>
            </a:r>
            <a:endParaRPr lang="it-IT" dirty="0" smtClean="0"/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r>
              <a:rPr lang="it-IT" dirty="0" smtClean="0"/>
              <a:t>VIRUS.SPAM@ REJECT</a:t>
            </a:r>
          </a:p>
          <a:p>
            <a:pPr marL="0" indent="0">
              <a:buNone/>
            </a:pPr>
            <a:r>
              <a:rPr lang="it-IT" dirty="0" smtClean="0"/>
              <a:t>AVASCRIPT.VIR@ REJECT</a:t>
            </a:r>
          </a:p>
          <a:p>
            <a:pPr marL="0" indent="0">
              <a:buNone/>
            </a:pPr>
            <a:r>
              <a:rPr lang="it-IT" dirty="0" smtClean="0">
                <a:hlinkClick r:id="rId2"/>
              </a:rPr>
              <a:t>milhanck@active.net</a:t>
            </a:r>
            <a:r>
              <a:rPr lang="it-IT" dirty="0" smtClean="0"/>
              <a:t> REJECT</a:t>
            </a:r>
          </a:p>
          <a:p>
            <a:pPr marL="0" indent="0">
              <a:buNone/>
            </a:pPr>
            <a:r>
              <a:rPr lang="it-IT" dirty="0" smtClean="0">
                <a:hlinkClick r:id="rId3"/>
              </a:rPr>
              <a:t>JAVAHOO_SP@pacbell.net</a:t>
            </a:r>
            <a:r>
              <a:rPr lang="it-IT" dirty="0" smtClean="0"/>
              <a:t> REJECT</a:t>
            </a:r>
          </a:p>
          <a:p>
            <a:pPr marL="0" indent="0">
              <a:buNone/>
            </a:pPr>
            <a:r>
              <a:rPr lang="it-IT" dirty="0" smtClean="0">
                <a:hlinkClick r:id="rId4"/>
              </a:rPr>
              <a:t>improve002@sudo.com</a:t>
            </a:r>
            <a:r>
              <a:rPr lang="it-IT" dirty="0" smtClean="0"/>
              <a:t> REJECT</a:t>
            </a:r>
          </a:p>
          <a:p>
            <a:pPr marL="0" indent="0">
              <a:buNone/>
            </a:pPr>
            <a:r>
              <a:rPr lang="it-IT" dirty="0" smtClean="0">
                <a:hlinkClick r:id="rId5"/>
              </a:rPr>
              <a:t>Azienda_fail@hotmail.com</a:t>
            </a:r>
            <a:r>
              <a:rPr lang="it-IT" dirty="0" smtClean="0"/>
              <a:t> REJECT</a:t>
            </a:r>
          </a:p>
          <a:p>
            <a:pPr marL="0" indent="0">
              <a:buNone/>
            </a:pPr>
            <a:r>
              <a:rPr lang="it-IT" dirty="0" smtClean="0">
                <a:hlinkClick r:id="rId6"/>
              </a:rPr>
              <a:t>spymer@cn.com</a:t>
            </a:r>
            <a:r>
              <a:rPr lang="it-IT" dirty="0" smtClean="0"/>
              <a:t> REJECT</a:t>
            </a:r>
          </a:p>
          <a:p>
            <a:pPr marL="0" indent="0">
              <a:buNone/>
            </a:pPr>
            <a:r>
              <a:rPr lang="it-IT" dirty="0" smtClean="0">
                <a:hlinkClick r:id="rId7"/>
              </a:rPr>
              <a:t>croma002@pic.com</a:t>
            </a:r>
            <a:r>
              <a:rPr lang="it-IT" dirty="0" smtClean="0"/>
              <a:t> REJECT</a:t>
            </a:r>
          </a:p>
          <a:p>
            <a:pPr marL="0" indent="0">
              <a:buNone/>
            </a:pPr>
            <a:r>
              <a:rPr lang="it-IT" dirty="0" smtClean="0">
                <a:hlinkClick r:id="rId8"/>
              </a:rPr>
              <a:t>crazy@plane.net</a:t>
            </a:r>
            <a:r>
              <a:rPr lang="it-IT" dirty="0" smtClean="0"/>
              <a:t> </a:t>
            </a:r>
            <a:r>
              <a:rPr lang="it-IT" dirty="0"/>
              <a:t>REJECT</a:t>
            </a:r>
          </a:p>
        </p:txBody>
      </p:sp>
    </p:spTree>
    <p:extLst>
      <p:ext uri="{BB962C8B-B14F-4D97-AF65-F5344CB8AC3E}">
        <p14:creationId xmlns:p14="http://schemas.microsoft.com/office/powerpoint/2010/main" val="173255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6"/>
            </a:pPr>
            <a:r>
              <a:rPr lang="it-IT" dirty="0" smtClean="0"/>
              <a:t>Infine </a:t>
            </a:r>
            <a:r>
              <a:rPr lang="it-IT" dirty="0" err="1" smtClean="0"/>
              <a:t>verrano</a:t>
            </a:r>
            <a:r>
              <a:rPr lang="it-IT" dirty="0" smtClean="0"/>
              <a:t> applicate le seguenti modifiche per abilitare la ricezione delle email anche da altri </a:t>
            </a:r>
            <a:r>
              <a:rPr lang="it-IT" dirty="0" err="1" smtClean="0"/>
              <a:t>host</a:t>
            </a:r>
            <a:r>
              <a:rPr lang="it-IT" dirty="0" smtClean="0"/>
              <a:t>:</a:t>
            </a:r>
          </a:p>
          <a:p>
            <a:pPr marL="0" indent="0">
              <a:buNone/>
            </a:pPr>
            <a:r>
              <a:rPr lang="it-IT" sz="1800" dirty="0" smtClean="0"/>
              <a:t># la riga ‘’DAEMON_OPTIONS(‘Family=</a:t>
            </a:r>
            <a:r>
              <a:rPr lang="it-IT" sz="1800" dirty="0" err="1" smtClean="0"/>
              <a:t>inet,Name</a:t>
            </a:r>
            <a:r>
              <a:rPr lang="it-IT" sz="1800" dirty="0" smtClean="0"/>
              <a:t>=MTA-v4,Port=</a:t>
            </a:r>
            <a:r>
              <a:rPr lang="it-IT" sz="1800" dirty="0" err="1" smtClean="0"/>
              <a:t>smtp,Addr</a:t>
            </a:r>
            <a:r>
              <a:rPr lang="it-IT" sz="1800" dirty="0" smtClean="0"/>
              <a:t>=127.0.0.1’)</a:t>
            </a:r>
            <a:r>
              <a:rPr lang="it-IT" sz="1800" dirty="0" err="1" smtClean="0"/>
              <a:t>dnl</a:t>
            </a:r>
            <a:r>
              <a:rPr lang="it-IT" sz="1800" dirty="0" smtClean="0"/>
              <a:t>’’ va sostituita con:</a:t>
            </a:r>
          </a:p>
          <a:p>
            <a:pPr marL="0" indent="0">
              <a:buNone/>
            </a:pPr>
            <a:r>
              <a:rPr lang="it-IT" dirty="0" smtClean="0">
                <a:solidFill>
                  <a:schemeClr val="accent1">
                    <a:lumMod val="75000"/>
                  </a:schemeClr>
                </a:solidFill>
              </a:rPr>
              <a:t>DAEMON_OPTIONS(‘Family=</a:t>
            </a:r>
            <a:r>
              <a:rPr lang="it-IT" dirty="0" err="1" smtClean="0">
                <a:solidFill>
                  <a:schemeClr val="accent1">
                    <a:lumMod val="75000"/>
                  </a:schemeClr>
                </a:solidFill>
              </a:rPr>
              <a:t>inet,Name</a:t>
            </a:r>
            <a:r>
              <a:rPr lang="it-IT" dirty="0" smtClean="0">
                <a:solidFill>
                  <a:schemeClr val="accent1">
                    <a:lumMod val="75000"/>
                  </a:schemeClr>
                </a:solidFill>
              </a:rPr>
              <a:t>=MTA-v4,Port=</a:t>
            </a:r>
            <a:r>
              <a:rPr lang="it-IT" dirty="0" err="1" smtClean="0">
                <a:solidFill>
                  <a:schemeClr val="accent1">
                    <a:lumMod val="75000"/>
                  </a:schemeClr>
                </a:solidFill>
              </a:rPr>
              <a:t>smtp</a:t>
            </a:r>
            <a:r>
              <a:rPr lang="it-IT" dirty="0" smtClean="0">
                <a:solidFill>
                  <a:schemeClr val="accent1">
                    <a:lumMod val="75000"/>
                  </a:schemeClr>
                </a:solidFill>
              </a:rPr>
              <a:t>’)</a:t>
            </a:r>
            <a:r>
              <a:rPr lang="it-IT" dirty="0" err="1" smtClean="0">
                <a:solidFill>
                  <a:schemeClr val="accent1">
                    <a:lumMod val="75000"/>
                  </a:schemeClr>
                </a:solidFill>
              </a:rPr>
              <a:t>dnl</a:t>
            </a:r>
            <a:endParaRPr lang="it-IT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it-IT" sz="2000" dirty="0" smtClean="0"/>
              <a:t># Dopo l’ultimo include del file aggiungiamo</a:t>
            </a:r>
          </a:p>
          <a:p>
            <a:pPr marL="0" indent="0">
              <a:buNone/>
            </a:pPr>
            <a:r>
              <a:rPr lang="it-IT" dirty="0" smtClean="0">
                <a:solidFill>
                  <a:schemeClr val="accent1">
                    <a:lumMod val="75000"/>
                  </a:schemeClr>
                </a:solidFill>
              </a:rPr>
              <a:t>FEATURE(‘</a:t>
            </a:r>
            <a:r>
              <a:rPr lang="it-IT" dirty="0" err="1" smtClean="0">
                <a:solidFill>
                  <a:schemeClr val="accent1">
                    <a:lumMod val="75000"/>
                  </a:schemeClr>
                </a:solidFill>
              </a:rPr>
              <a:t>relay_entire_domain</a:t>
            </a:r>
            <a:r>
              <a:rPr lang="it-IT" dirty="0" smtClean="0">
                <a:solidFill>
                  <a:schemeClr val="accent1">
                    <a:lumMod val="75000"/>
                  </a:schemeClr>
                </a:solidFill>
              </a:rPr>
              <a:t>’)</a:t>
            </a:r>
            <a:r>
              <a:rPr lang="it-IT" dirty="0" err="1" smtClean="0">
                <a:solidFill>
                  <a:schemeClr val="accent1">
                    <a:lumMod val="75000"/>
                  </a:schemeClr>
                </a:solidFill>
              </a:rPr>
              <a:t>dnl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14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72933" y="0"/>
            <a:ext cx="10515600" cy="1325563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FIREWALL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72933" y="1454727"/>
            <a:ext cx="6593379" cy="5261957"/>
          </a:xfrm>
        </p:spPr>
        <p:txBody>
          <a:bodyPr>
            <a:normAutofit fontScale="62500" lnSpcReduction="20000"/>
          </a:bodyPr>
          <a:lstStyle/>
          <a:p>
            <a:r>
              <a:rPr lang="it-IT" dirty="0" smtClean="0"/>
              <a:t>R6 </a:t>
            </a:r>
            <a:r>
              <a:rPr lang="it-IT" dirty="0" smtClean="0">
                <a:sym typeface="Wingdings" panose="05000000000000000000" pitchFamily="2" charset="2"/>
              </a:rPr>
              <a:t>FIREWALL IN</a:t>
            </a:r>
          </a:p>
          <a:p>
            <a:r>
              <a:rPr lang="it-IT" dirty="0" smtClean="0">
                <a:sym typeface="Wingdings" panose="05000000000000000000" pitchFamily="2" charset="2"/>
              </a:rPr>
              <a:t>R7 FIREWALL OUT</a:t>
            </a:r>
          </a:p>
          <a:p>
            <a:endParaRPr lang="it-IT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it-IT" dirty="0" smtClean="0">
                <a:sym typeface="Wingdings" panose="05000000000000000000" pitchFamily="2" charset="2"/>
              </a:rPr>
              <a:t>Il firewall Esterno(R7) implementerà delle regole di accesso non troppo restrittive mentre Firewall Interno(R6) opererà un controllo maggiore in quanto sarà l’ultima linea </a:t>
            </a:r>
            <a:r>
              <a:rPr lang="it-IT" dirty="0" err="1" smtClean="0">
                <a:sym typeface="Wingdings" panose="05000000000000000000" pitchFamily="2" charset="2"/>
              </a:rPr>
              <a:t>defensiva</a:t>
            </a:r>
            <a:r>
              <a:rPr lang="it-IT" dirty="0" smtClean="0">
                <a:sym typeface="Wingdings" panose="05000000000000000000" pitchFamily="2" charset="2"/>
              </a:rPr>
              <a:t>. Verrà applicata una filosofia di Default </a:t>
            </a:r>
            <a:r>
              <a:rPr lang="it-IT" dirty="0" err="1" smtClean="0">
                <a:sym typeface="Wingdings" panose="05000000000000000000" pitchFamily="2" charset="2"/>
              </a:rPr>
              <a:t>Deny</a:t>
            </a:r>
            <a:r>
              <a:rPr lang="it-IT" dirty="0" smtClean="0">
                <a:sym typeface="Wingdings" panose="05000000000000000000" pitchFamily="2" charset="2"/>
              </a:rPr>
              <a:t> , dove tutto quello che è esplicitamente consentito sarà autonomamente negato per aumentare il livello di sicurezza.</a:t>
            </a:r>
          </a:p>
          <a:p>
            <a:pPr marL="0" indent="0">
              <a:buNone/>
            </a:pPr>
            <a:endParaRPr lang="it-IT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it-IT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it-IT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it-IT" dirty="0" err="1" smtClean="0">
                <a:sym typeface="Wingdings" panose="05000000000000000000" pitchFamily="2" charset="2"/>
              </a:rPr>
              <a:t>Iptables</a:t>
            </a:r>
            <a:r>
              <a:rPr lang="it-IT" dirty="0" smtClean="0">
                <a:sym typeface="Wingdings" panose="05000000000000000000" pitchFamily="2" charset="2"/>
              </a:rPr>
              <a:t> –F FORWARD</a:t>
            </a:r>
          </a:p>
          <a:p>
            <a:pPr marL="0" indent="0">
              <a:buNone/>
            </a:pPr>
            <a:r>
              <a:rPr lang="it-IT" dirty="0" err="1" smtClean="0">
                <a:sym typeface="Wingdings" panose="05000000000000000000" pitchFamily="2" charset="2"/>
              </a:rPr>
              <a:t>Iptables</a:t>
            </a:r>
            <a:r>
              <a:rPr lang="it-IT" dirty="0" smtClean="0">
                <a:sym typeface="Wingdings" panose="05000000000000000000" pitchFamily="2" charset="2"/>
              </a:rPr>
              <a:t> –F INPUT</a:t>
            </a:r>
          </a:p>
          <a:p>
            <a:pPr marL="0" indent="0">
              <a:buNone/>
            </a:pPr>
            <a:r>
              <a:rPr lang="it-IT" dirty="0" err="1">
                <a:sym typeface="Wingdings" panose="05000000000000000000" pitchFamily="2" charset="2"/>
              </a:rPr>
              <a:t>Iptables</a:t>
            </a:r>
            <a:r>
              <a:rPr lang="it-IT" dirty="0">
                <a:sym typeface="Wingdings" panose="05000000000000000000" pitchFamily="2" charset="2"/>
              </a:rPr>
              <a:t> –</a:t>
            </a:r>
            <a:r>
              <a:rPr lang="it-IT" dirty="0" smtClean="0">
                <a:sym typeface="Wingdings" panose="05000000000000000000" pitchFamily="2" charset="2"/>
              </a:rPr>
              <a:t>F OUTPUT</a:t>
            </a:r>
          </a:p>
          <a:p>
            <a:pPr marL="0" indent="0">
              <a:buNone/>
            </a:pPr>
            <a:r>
              <a:rPr lang="it-IT" dirty="0" err="1">
                <a:sym typeface="Wingdings" panose="05000000000000000000" pitchFamily="2" charset="2"/>
              </a:rPr>
              <a:t>Iptables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smtClean="0">
                <a:sym typeface="Wingdings" panose="05000000000000000000" pitchFamily="2" charset="2"/>
              </a:rPr>
              <a:t>–P FORWARD DROP</a:t>
            </a:r>
          </a:p>
          <a:p>
            <a:pPr marL="0" indent="0">
              <a:buNone/>
            </a:pPr>
            <a:r>
              <a:rPr lang="it-IT" dirty="0" err="1">
                <a:sym typeface="Wingdings" panose="05000000000000000000" pitchFamily="2" charset="2"/>
              </a:rPr>
              <a:t>Iptables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smtClean="0">
                <a:sym typeface="Wingdings" panose="05000000000000000000" pitchFamily="2" charset="2"/>
              </a:rPr>
              <a:t>–P INPUT DROP</a:t>
            </a:r>
          </a:p>
          <a:p>
            <a:pPr marL="0" indent="0">
              <a:buNone/>
            </a:pPr>
            <a:r>
              <a:rPr lang="it-IT" dirty="0" err="1">
                <a:sym typeface="Wingdings" panose="05000000000000000000" pitchFamily="2" charset="2"/>
              </a:rPr>
              <a:t>Iptables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smtClean="0">
                <a:sym typeface="Wingdings" panose="05000000000000000000" pitchFamily="2" charset="2"/>
              </a:rPr>
              <a:t>–P OUTPUT DROP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912" y="764770"/>
            <a:ext cx="4818801" cy="299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74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CONFIGURAZIONE FIREWALL INTERNO(R6)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825625"/>
            <a:ext cx="10749742" cy="472480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it-IT" dirty="0">
                <a:solidFill>
                  <a:srgbClr val="FF0000"/>
                </a:solidFill>
              </a:rPr>
              <a:t>Regole per DNS</a:t>
            </a:r>
            <a:r>
              <a:rPr lang="it-IT" dirty="0" smtClean="0">
                <a:solidFill>
                  <a:srgbClr val="FF0000"/>
                </a:solidFill>
              </a:rPr>
              <a:t>:</a:t>
            </a:r>
          </a:p>
          <a:p>
            <a:r>
              <a:rPr lang="it-IT" dirty="0" err="1" smtClean="0"/>
              <a:t>iptables</a:t>
            </a:r>
            <a:r>
              <a:rPr lang="it-IT" dirty="0" smtClean="0"/>
              <a:t> </a:t>
            </a:r>
            <a:r>
              <a:rPr lang="it-IT" dirty="0"/>
              <a:t>-A FORWARD -p </a:t>
            </a:r>
            <a:r>
              <a:rPr lang="it-IT" dirty="0" err="1"/>
              <a:t>udp</a:t>
            </a:r>
            <a:r>
              <a:rPr lang="it-IT" dirty="0"/>
              <a:t> -d 192.168.6.3 --</a:t>
            </a:r>
            <a:r>
              <a:rPr lang="it-IT" dirty="0" err="1"/>
              <a:t>dport</a:t>
            </a:r>
            <a:r>
              <a:rPr lang="it-IT" dirty="0"/>
              <a:t> 53 -i </a:t>
            </a:r>
            <a:r>
              <a:rPr lang="it-IT" dirty="0" smtClean="0"/>
              <a:t>ACCEPT</a:t>
            </a:r>
          </a:p>
          <a:p>
            <a:r>
              <a:rPr lang="it-IT" dirty="0" err="1" smtClean="0"/>
              <a:t>iptables</a:t>
            </a:r>
            <a:r>
              <a:rPr lang="it-IT" dirty="0" smtClean="0"/>
              <a:t> </a:t>
            </a:r>
            <a:r>
              <a:rPr lang="it-IT" dirty="0"/>
              <a:t>-A FORWARD -p </a:t>
            </a:r>
            <a:r>
              <a:rPr lang="it-IT" dirty="0" err="1"/>
              <a:t>tcp</a:t>
            </a:r>
            <a:r>
              <a:rPr lang="it-IT" dirty="0"/>
              <a:t> -d 192.168.6.3 --</a:t>
            </a:r>
            <a:r>
              <a:rPr lang="it-IT" dirty="0" err="1"/>
              <a:t>dport</a:t>
            </a:r>
            <a:r>
              <a:rPr lang="it-IT" dirty="0"/>
              <a:t> 53 -| </a:t>
            </a:r>
            <a:r>
              <a:rPr lang="it-IT" dirty="0" smtClean="0"/>
              <a:t>ACCEPT</a:t>
            </a:r>
          </a:p>
          <a:p>
            <a:pPr marL="0" indent="0">
              <a:buNone/>
            </a:pPr>
            <a:r>
              <a:rPr lang="it-IT" dirty="0" smtClean="0">
                <a:solidFill>
                  <a:srgbClr val="FF0000"/>
                </a:solidFill>
              </a:rPr>
              <a:t>Regole </a:t>
            </a:r>
            <a:r>
              <a:rPr lang="it-IT" dirty="0">
                <a:solidFill>
                  <a:srgbClr val="FF0000"/>
                </a:solidFill>
              </a:rPr>
              <a:t>per Mail</a:t>
            </a:r>
            <a:r>
              <a:rPr lang="it-IT" dirty="0" smtClean="0">
                <a:solidFill>
                  <a:srgbClr val="FF0000"/>
                </a:solidFill>
              </a:rPr>
              <a:t>:</a:t>
            </a:r>
          </a:p>
          <a:p>
            <a:r>
              <a:rPr lang="it-IT" dirty="0" err="1" smtClean="0"/>
              <a:t>iptables</a:t>
            </a:r>
            <a:r>
              <a:rPr lang="it-IT" dirty="0" smtClean="0"/>
              <a:t> </a:t>
            </a:r>
            <a:r>
              <a:rPr lang="it-IT" dirty="0"/>
              <a:t>-A FORWARD -p </a:t>
            </a:r>
            <a:r>
              <a:rPr lang="it-IT" dirty="0" err="1"/>
              <a:t>tcp</a:t>
            </a:r>
            <a:r>
              <a:rPr lang="it-IT" dirty="0"/>
              <a:t> -d 192.168.6.5 --</a:t>
            </a:r>
            <a:r>
              <a:rPr lang="it-IT" dirty="0" err="1"/>
              <a:t>dport</a:t>
            </a:r>
            <a:r>
              <a:rPr lang="it-IT" dirty="0"/>
              <a:t> 25 -m </a:t>
            </a:r>
            <a:r>
              <a:rPr lang="it-IT" dirty="0" err="1"/>
              <a:t>limit</a:t>
            </a:r>
            <a:r>
              <a:rPr lang="it-IT" dirty="0"/>
              <a:t> 100/s -i </a:t>
            </a:r>
            <a:r>
              <a:rPr lang="it-IT" dirty="0" smtClean="0"/>
              <a:t>ACCEPT</a:t>
            </a:r>
          </a:p>
          <a:p>
            <a:r>
              <a:rPr lang="it-IT" dirty="0" err="1" smtClean="0"/>
              <a:t>iptables</a:t>
            </a:r>
            <a:r>
              <a:rPr lang="it-IT" dirty="0" smtClean="0"/>
              <a:t> </a:t>
            </a:r>
            <a:r>
              <a:rPr lang="it-IT" dirty="0"/>
              <a:t>-A FORWARD -p </a:t>
            </a:r>
            <a:r>
              <a:rPr lang="it-IT" dirty="0" err="1"/>
              <a:t>tcp</a:t>
            </a:r>
            <a:r>
              <a:rPr lang="it-IT" dirty="0"/>
              <a:t> -d 192.168.6.5 --</a:t>
            </a:r>
            <a:r>
              <a:rPr lang="it-IT" dirty="0" err="1"/>
              <a:t>dport</a:t>
            </a:r>
            <a:r>
              <a:rPr lang="it-IT" dirty="0"/>
              <a:t> 110 -m </a:t>
            </a:r>
            <a:r>
              <a:rPr lang="it-IT" dirty="0" err="1"/>
              <a:t>limit</a:t>
            </a:r>
            <a:r>
              <a:rPr lang="it-IT" dirty="0"/>
              <a:t> 100/s -i </a:t>
            </a:r>
            <a:r>
              <a:rPr lang="it-IT" dirty="0" smtClean="0"/>
              <a:t>ACCEPT</a:t>
            </a:r>
          </a:p>
          <a:p>
            <a:r>
              <a:rPr lang="it-IT" dirty="0" err="1" smtClean="0"/>
              <a:t>iptables</a:t>
            </a:r>
            <a:r>
              <a:rPr lang="it-IT" dirty="0" smtClean="0"/>
              <a:t> </a:t>
            </a:r>
            <a:r>
              <a:rPr lang="it-IT" dirty="0"/>
              <a:t>-A FORWARD -p </a:t>
            </a:r>
            <a:r>
              <a:rPr lang="it-IT" dirty="0" err="1"/>
              <a:t>tcp</a:t>
            </a:r>
            <a:r>
              <a:rPr lang="it-IT" dirty="0"/>
              <a:t> -d 192.168.6.5 --</a:t>
            </a:r>
            <a:r>
              <a:rPr lang="it-IT" dirty="0" err="1"/>
              <a:t>dport</a:t>
            </a:r>
            <a:r>
              <a:rPr lang="it-IT" dirty="0"/>
              <a:t> 143 -m </a:t>
            </a:r>
            <a:r>
              <a:rPr lang="it-IT" dirty="0" err="1"/>
              <a:t>limit</a:t>
            </a:r>
            <a:r>
              <a:rPr lang="it-IT" dirty="0"/>
              <a:t> 100/s -i </a:t>
            </a:r>
            <a:r>
              <a:rPr lang="it-IT" dirty="0" smtClean="0"/>
              <a:t>ACCEPT</a:t>
            </a:r>
          </a:p>
          <a:p>
            <a:pPr marL="0" indent="0">
              <a:buNone/>
            </a:pPr>
            <a:r>
              <a:rPr lang="it-IT" dirty="0" smtClean="0">
                <a:solidFill>
                  <a:srgbClr val="FF0000"/>
                </a:solidFill>
              </a:rPr>
              <a:t>Regole </a:t>
            </a:r>
            <a:r>
              <a:rPr lang="it-IT" dirty="0">
                <a:solidFill>
                  <a:srgbClr val="FF0000"/>
                </a:solidFill>
              </a:rPr>
              <a:t>per Web</a:t>
            </a:r>
            <a:r>
              <a:rPr lang="it-IT" dirty="0" smtClean="0">
                <a:solidFill>
                  <a:srgbClr val="FF0000"/>
                </a:solidFill>
              </a:rPr>
              <a:t>:</a:t>
            </a:r>
          </a:p>
          <a:p>
            <a:r>
              <a:rPr lang="it-IT" dirty="0" err="1" smtClean="0"/>
              <a:t>iptables</a:t>
            </a:r>
            <a:r>
              <a:rPr lang="it-IT" dirty="0" smtClean="0"/>
              <a:t> </a:t>
            </a:r>
            <a:r>
              <a:rPr lang="it-IT" dirty="0"/>
              <a:t>-A FORWARD -p </a:t>
            </a:r>
            <a:r>
              <a:rPr lang="it-IT" dirty="0" err="1"/>
              <a:t>tcp</a:t>
            </a:r>
            <a:r>
              <a:rPr lang="it-IT" dirty="0"/>
              <a:t> -d 192.168.6.4 --</a:t>
            </a:r>
            <a:r>
              <a:rPr lang="it-IT" dirty="0" err="1"/>
              <a:t>dport</a:t>
            </a:r>
            <a:r>
              <a:rPr lang="it-IT" dirty="0"/>
              <a:t> 80 -m </a:t>
            </a:r>
            <a:r>
              <a:rPr lang="it-IT" dirty="0" err="1"/>
              <a:t>limit</a:t>
            </a:r>
            <a:r>
              <a:rPr lang="it-IT" dirty="0"/>
              <a:t> 100/s -i </a:t>
            </a:r>
            <a:r>
              <a:rPr lang="it-IT" dirty="0" smtClean="0"/>
              <a:t>ACCEPT</a:t>
            </a:r>
          </a:p>
          <a:p>
            <a:pPr marL="0" indent="0">
              <a:buNone/>
            </a:pPr>
            <a:r>
              <a:rPr lang="it-IT" dirty="0" smtClean="0">
                <a:solidFill>
                  <a:srgbClr val="FF0000"/>
                </a:solidFill>
              </a:rPr>
              <a:t>Regole </a:t>
            </a:r>
            <a:r>
              <a:rPr lang="it-IT" dirty="0">
                <a:solidFill>
                  <a:srgbClr val="FF0000"/>
                </a:solidFill>
              </a:rPr>
              <a:t>commissioni stabilite</a:t>
            </a:r>
            <a:r>
              <a:rPr lang="it-IT" dirty="0" smtClean="0">
                <a:solidFill>
                  <a:srgbClr val="FF0000"/>
                </a:solidFill>
              </a:rPr>
              <a:t>:</a:t>
            </a:r>
          </a:p>
          <a:p>
            <a:r>
              <a:rPr lang="it-IT" dirty="0" err="1" smtClean="0"/>
              <a:t>iptables</a:t>
            </a:r>
            <a:r>
              <a:rPr lang="it-IT" dirty="0" smtClean="0"/>
              <a:t> </a:t>
            </a:r>
            <a:r>
              <a:rPr lang="it-IT" dirty="0"/>
              <a:t>-A OUTPUT -m state =-state ESTABISHED RELATED -i </a:t>
            </a:r>
            <a:r>
              <a:rPr lang="it-IT" dirty="0" smtClean="0"/>
              <a:t>ACCEPT</a:t>
            </a:r>
          </a:p>
          <a:p>
            <a:r>
              <a:rPr lang="it-IT" dirty="0" err="1" smtClean="0"/>
              <a:t>iptables</a:t>
            </a:r>
            <a:r>
              <a:rPr lang="it-IT" dirty="0" smtClean="0"/>
              <a:t> </a:t>
            </a:r>
            <a:r>
              <a:rPr lang="it-IT" dirty="0"/>
              <a:t>-A INPUT -m state --state ESTABLISHED,RELATED -i </a:t>
            </a:r>
            <a:r>
              <a:rPr lang="it-IT" dirty="0" smtClean="0"/>
              <a:t>ACCEPT</a:t>
            </a:r>
          </a:p>
          <a:p>
            <a:r>
              <a:rPr lang="it-IT" dirty="0" err="1" smtClean="0"/>
              <a:t>iptables</a:t>
            </a:r>
            <a:r>
              <a:rPr lang="it-IT" dirty="0" smtClean="0"/>
              <a:t> </a:t>
            </a:r>
            <a:r>
              <a:rPr lang="it-IT" dirty="0"/>
              <a:t>-A FORWARD -m state --state ESTABLISHED,RELATED -i ACCEPT</a:t>
            </a:r>
          </a:p>
        </p:txBody>
      </p:sp>
    </p:spTree>
    <p:extLst>
      <p:ext uri="{BB962C8B-B14F-4D97-AF65-F5344CB8AC3E}">
        <p14:creationId xmlns:p14="http://schemas.microsoft.com/office/powerpoint/2010/main" val="61698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73578" y="365125"/>
            <a:ext cx="10515600" cy="1325563"/>
          </a:xfrm>
        </p:spPr>
        <p:txBody>
          <a:bodyPr>
            <a:normAutofit/>
          </a:bodyPr>
          <a:lstStyle/>
          <a:p>
            <a:r>
              <a:rPr lang="it-IT" b="1" dirty="0" smtClean="0">
                <a:solidFill>
                  <a:srgbClr val="FF0000"/>
                </a:solidFill>
              </a:rPr>
              <a:t>CONFIGURAZIONE FIREWALL ESTERNO(R7)</a:t>
            </a:r>
            <a:br>
              <a:rPr lang="it-IT" b="1" dirty="0" smtClean="0">
                <a:solidFill>
                  <a:srgbClr val="FF0000"/>
                </a:solidFill>
              </a:rPr>
            </a:b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73578" y="1690688"/>
            <a:ext cx="10780222" cy="5001057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it-IT" dirty="0" smtClean="0">
                <a:solidFill>
                  <a:srgbClr val="FF0000"/>
                </a:solidFill>
              </a:rPr>
              <a:t>Regole </a:t>
            </a:r>
            <a:r>
              <a:rPr lang="it-IT" dirty="0">
                <a:solidFill>
                  <a:srgbClr val="FF0000"/>
                </a:solidFill>
              </a:rPr>
              <a:t>per DNS, Mail, Web</a:t>
            </a:r>
            <a:r>
              <a:rPr lang="it-IT" dirty="0" smtClean="0">
                <a:solidFill>
                  <a:srgbClr val="FF0000"/>
                </a:solidFill>
              </a:rPr>
              <a:t>:</a:t>
            </a:r>
          </a:p>
          <a:p>
            <a:r>
              <a:rPr lang="it-IT" dirty="0" err="1" smtClean="0"/>
              <a:t>iptables</a:t>
            </a:r>
            <a:r>
              <a:rPr lang="it-IT" dirty="0" smtClean="0"/>
              <a:t> </a:t>
            </a:r>
            <a:r>
              <a:rPr lang="it-IT" dirty="0"/>
              <a:t>-A FORWARD -p </a:t>
            </a:r>
            <a:r>
              <a:rPr lang="it-IT" dirty="0" err="1"/>
              <a:t>tcp</a:t>
            </a:r>
            <a:r>
              <a:rPr lang="it-IT" dirty="0"/>
              <a:t> -d 192.168.6.5 --</a:t>
            </a:r>
            <a:r>
              <a:rPr lang="it-IT" dirty="0" err="1"/>
              <a:t>dport</a:t>
            </a:r>
            <a:r>
              <a:rPr lang="it-IT" dirty="0"/>
              <a:t> 25 -j </a:t>
            </a:r>
            <a:r>
              <a:rPr lang="it-IT" dirty="0" smtClean="0"/>
              <a:t>ACCEPT</a:t>
            </a:r>
          </a:p>
          <a:p>
            <a:r>
              <a:rPr lang="it-IT" dirty="0" err="1" smtClean="0"/>
              <a:t>iptables</a:t>
            </a:r>
            <a:r>
              <a:rPr lang="it-IT" dirty="0" smtClean="0"/>
              <a:t> </a:t>
            </a:r>
            <a:r>
              <a:rPr lang="it-IT" dirty="0"/>
              <a:t>-A FORWARD -p </a:t>
            </a:r>
            <a:r>
              <a:rPr lang="it-IT" dirty="0" err="1"/>
              <a:t>tcp</a:t>
            </a:r>
            <a:r>
              <a:rPr lang="it-IT" dirty="0"/>
              <a:t> -d 192.168.6.5 --</a:t>
            </a:r>
            <a:r>
              <a:rPr lang="it-IT" dirty="0" err="1"/>
              <a:t>dport</a:t>
            </a:r>
            <a:r>
              <a:rPr lang="it-IT" dirty="0"/>
              <a:t> 110 -i </a:t>
            </a:r>
            <a:r>
              <a:rPr lang="it-IT" dirty="0" smtClean="0"/>
              <a:t>ACCEPT</a:t>
            </a:r>
          </a:p>
          <a:p>
            <a:r>
              <a:rPr lang="it-IT" dirty="0" err="1" smtClean="0"/>
              <a:t>iptables</a:t>
            </a:r>
            <a:r>
              <a:rPr lang="it-IT" dirty="0" smtClean="0"/>
              <a:t> </a:t>
            </a:r>
            <a:r>
              <a:rPr lang="it-IT" dirty="0"/>
              <a:t>-A FORWARD -p </a:t>
            </a:r>
            <a:r>
              <a:rPr lang="it-IT" dirty="0" err="1"/>
              <a:t>tcp</a:t>
            </a:r>
            <a:r>
              <a:rPr lang="it-IT" dirty="0"/>
              <a:t> -d 192.168.6.5 --</a:t>
            </a:r>
            <a:r>
              <a:rPr lang="it-IT" dirty="0" err="1"/>
              <a:t>dport</a:t>
            </a:r>
            <a:r>
              <a:rPr lang="it-IT" dirty="0"/>
              <a:t> 143 -i </a:t>
            </a:r>
            <a:r>
              <a:rPr lang="it-IT" dirty="0" smtClean="0"/>
              <a:t>ACCEPT</a:t>
            </a:r>
          </a:p>
          <a:p>
            <a:r>
              <a:rPr lang="it-IT" dirty="0" err="1" smtClean="0"/>
              <a:t>iptables</a:t>
            </a:r>
            <a:r>
              <a:rPr lang="it-IT" dirty="0" smtClean="0"/>
              <a:t> </a:t>
            </a:r>
            <a:r>
              <a:rPr lang="it-IT" dirty="0"/>
              <a:t>-A FORWARD -p </a:t>
            </a:r>
            <a:r>
              <a:rPr lang="it-IT" dirty="0" err="1"/>
              <a:t>tcp</a:t>
            </a:r>
            <a:r>
              <a:rPr lang="it-IT" dirty="0"/>
              <a:t> -d 192.168.6.3 --</a:t>
            </a:r>
            <a:r>
              <a:rPr lang="it-IT" dirty="0" err="1"/>
              <a:t>dport</a:t>
            </a:r>
            <a:r>
              <a:rPr lang="it-IT" dirty="0"/>
              <a:t> 53 -i </a:t>
            </a:r>
            <a:r>
              <a:rPr lang="it-IT" dirty="0" smtClean="0"/>
              <a:t>ACCEPT</a:t>
            </a:r>
          </a:p>
          <a:p>
            <a:r>
              <a:rPr lang="it-IT" dirty="0" err="1" smtClean="0"/>
              <a:t>iptables</a:t>
            </a:r>
            <a:r>
              <a:rPr lang="it-IT" dirty="0" smtClean="0"/>
              <a:t> </a:t>
            </a:r>
            <a:r>
              <a:rPr lang="it-IT" dirty="0"/>
              <a:t>-A FORWARD -p </a:t>
            </a:r>
            <a:r>
              <a:rPr lang="it-IT" dirty="0" err="1"/>
              <a:t>udp</a:t>
            </a:r>
            <a:r>
              <a:rPr lang="it-IT" dirty="0"/>
              <a:t> -d 192.168.6.3 --</a:t>
            </a:r>
            <a:r>
              <a:rPr lang="it-IT" dirty="0" err="1"/>
              <a:t>dport</a:t>
            </a:r>
            <a:r>
              <a:rPr lang="it-IT" dirty="0"/>
              <a:t> 53 -| </a:t>
            </a:r>
            <a:r>
              <a:rPr lang="it-IT" dirty="0" smtClean="0"/>
              <a:t>ACCEPT</a:t>
            </a:r>
          </a:p>
          <a:p>
            <a:r>
              <a:rPr lang="it-IT" dirty="0" err="1" smtClean="0"/>
              <a:t>iptables</a:t>
            </a:r>
            <a:r>
              <a:rPr lang="it-IT" dirty="0" smtClean="0"/>
              <a:t> </a:t>
            </a:r>
            <a:r>
              <a:rPr lang="it-IT" dirty="0"/>
              <a:t>-A FORWARD -p </a:t>
            </a:r>
            <a:r>
              <a:rPr lang="it-IT" dirty="0" err="1"/>
              <a:t>tcp</a:t>
            </a:r>
            <a:r>
              <a:rPr lang="it-IT" dirty="0"/>
              <a:t> -d 192.168.6.4 --</a:t>
            </a:r>
            <a:r>
              <a:rPr lang="it-IT" dirty="0" err="1"/>
              <a:t>dport</a:t>
            </a:r>
            <a:r>
              <a:rPr lang="it-IT" dirty="0"/>
              <a:t> 80 -i </a:t>
            </a:r>
            <a:r>
              <a:rPr lang="it-IT" dirty="0" smtClean="0"/>
              <a:t>ACCEPT</a:t>
            </a:r>
          </a:p>
          <a:p>
            <a:pPr marL="0" indent="0">
              <a:buNone/>
            </a:pPr>
            <a:r>
              <a:rPr lang="it-IT" dirty="0" smtClean="0">
                <a:solidFill>
                  <a:srgbClr val="FF0000"/>
                </a:solidFill>
              </a:rPr>
              <a:t>Regole </a:t>
            </a:r>
            <a:r>
              <a:rPr lang="it-IT" dirty="0">
                <a:solidFill>
                  <a:srgbClr val="FF0000"/>
                </a:solidFill>
              </a:rPr>
              <a:t>per connessioni già stabilite</a:t>
            </a:r>
            <a:r>
              <a:rPr lang="it-IT" dirty="0" smtClean="0">
                <a:solidFill>
                  <a:srgbClr val="FF0000"/>
                </a:solidFill>
              </a:rPr>
              <a:t>:</a:t>
            </a:r>
          </a:p>
          <a:p>
            <a:r>
              <a:rPr lang="it-IT" dirty="0" err="1" smtClean="0"/>
              <a:t>iptables</a:t>
            </a:r>
            <a:r>
              <a:rPr lang="it-IT" dirty="0" smtClean="0"/>
              <a:t> </a:t>
            </a:r>
            <a:r>
              <a:rPr lang="it-IT" dirty="0"/>
              <a:t>-A FORWARD -m state --state ESTABLISHED, RELATED -| </a:t>
            </a:r>
            <a:r>
              <a:rPr lang="it-IT" dirty="0" smtClean="0"/>
              <a:t>ACCEPT</a:t>
            </a:r>
          </a:p>
          <a:p>
            <a:r>
              <a:rPr lang="it-IT" dirty="0" err="1" smtClean="0"/>
              <a:t>iptables</a:t>
            </a:r>
            <a:r>
              <a:rPr lang="it-IT" dirty="0" smtClean="0"/>
              <a:t> </a:t>
            </a:r>
            <a:r>
              <a:rPr lang="it-IT" dirty="0"/>
              <a:t>-A FORWARD -p </a:t>
            </a:r>
            <a:r>
              <a:rPr lang="it-IT" dirty="0" err="1"/>
              <a:t>tcp</a:t>
            </a:r>
            <a:r>
              <a:rPr lang="it-IT" dirty="0"/>
              <a:t> -i REJECT --</a:t>
            </a:r>
            <a:r>
              <a:rPr lang="it-IT" dirty="0" err="1"/>
              <a:t>reject</a:t>
            </a:r>
            <a:r>
              <a:rPr lang="it-IT" dirty="0"/>
              <a:t>-with </a:t>
            </a:r>
            <a:r>
              <a:rPr lang="it-IT" dirty="0" err="1" smtClean="0"/>
              <a:t>tcp</a:t>
            </a:r>
            <a:r>
              <a:rPr lang="it-IT" dirty="0" smtClean="0"/>
              <a:t>-reset</a:t>
            </a:r>
          </a:p>
          <a:p>
            <a:pPr marL="0" indent="0">
              <a:buNone/>
            </a:pPr>
            <a:r>
              <a:rPr lang="it-IT" dirty="0" smtClean="0">
                <a:solidFill>
                  <a:srgbClr val="FF0000"/>
                </a:solidFill>
              </a:rPr>
              <a:t>Regole </a:t>
            </a:r>
            <a:r>
              <a:rPr lang="it-IT" dirty="0">
                <a:solidFill>
                  <a:srgbClr val="FF0000"/>
                </a:solidFill>
              </a:rPr>
              <a:t>per NAT</a:t>
            </a:r>
            <a:r>
              <a:rPr lang="it-IT" dirty="0" smtClean="0">
                <a:solidFill>
                  <a:srgbClr val="FF0000"/>
                </a:solidFill>
              </a:rPr>
              <a:t>:</a:t>
            </a:r>
          </a:p>
          <a:p>
            <a:r>
              <a:rPr lang="it-IT" dirty="0" err="1"/>
              <a:t>iptables</a:t>
            </a:r>
            <a:r>
              <a:rPr lang="it-IT" dirty="0"/>
              <a:t> -+ NAT -A POSTROUTING </a:t>
            </a:r>
            <a:r>
              <a:rPr lang="it-IT" dirty="0" smtClean="0"/>
              <a:t>-i </a:t>
            </a:r>
            <a:r>
              <a:rPr lang="it-IT" dirty="0"/>
              <a:t>eth1 -i MASQUERADE</a:t>
            </a:r>
          </a:p>
          <a:p>
            <a:r>
              <a:rPr lang="it-IT" dirty="0" err="1" smtClean="0"/>
              <a:t>iptables</a:t>
            </a:r>
            <a:r>
              <a:rPr lang="it-IT" dirty="0" smtClean="0"/>
              <a:t> </a:t>
            </a:r>
            <a:r>
              <a:rPr lang="it-IT" dirty="0"/>
              <a:t>-t NAT -A PREROUTING -p </a:t>
            </a:r>
            <a:r>
              <a:rPr lang="it-IT" dirty="0" err="1"/>
              <a:t>tcp-dport</a:t>
            </a:r>
            <a:r>
              <a:rPr lang="it-IT" dirty="0"/>
              <a:t> 25 -i DNAT --to-</a:t>
            </a:r>
            <a:r>
              <a:rPr lang="it-IT" dirty="0" err="1"/>
              <a:t>destination</a:t>
            </a:r>
            <a:r>
              <a:rPr lang="it-IT" dirty="0"/>
              <a:t> </a:t>
            </a:r>
            <a:r>
              <a:rPr lang="it-IT" dirty="0" smtClean="0"/>
              <a:t>198.168.6.5</a:t>
            </a:r>
          </a:p>
          <a:p>
            <a:r>
              <a:rPr lang="it-IT" dirty="0" err="1" smtClean="0"/>
              <a:t>iptables</a:t>
            </a:r>
            <a:r>
              <a:rPr lang="it-IT" dirty="0" smtClean="0"/>
              <a:t> </a:t>
            </a:r>
            <a:r>
              <a:rPr lang="it-IT" dirty="0"/>
              <a:t>-+ NAT -A PREROUTING -p </a:t>
            </a:r>
            <a:r>
              <a:rPr lang="it-IT" dirty="0" err="1"/>
              <a:t>udp</a:t>
            </a:r>
            <a:r>
              <a:rPr lang="it-IT" dirty="0"/>
              <a:t> --</a:t>
            </a:r>
            <a:r>
              <a:rPr lang="it-IT" dirty="0" err="1"/>
              <a:t>dport</a:t>
            </a:r>
            <a:r>
              <a:rPr lang="it-IT" dirty="0"/>
              <a:t> 53 -| DNAT --to-</a:t>
            </a:r>
            <a:r>
              <a:rPr lang="it-IT" dirty="0" err="1"/>
              <a:t>destination</a:t>
            </a:r>
            <a:r>
              <a:rPr lang="it-IT" dirty="0"/>
              <a:t> </a:t>
            </a:r>
            <a:r>
              <a:rPr lang="it-IT" dirty="0" smtClean="0"/>
              <a:t>198.168.6.3</a:t>
            </a:r>
          </a:p>
          <a:p>
            <a:r>
              <a:rPr lang="it-IT" dirty="0" err="1" smtClean="0"/>
              <a:t>iptables</a:t>
            </a:r>
            <a:r>
              <a:rPr lang="it-IT" dirty="0" smtClean="0"/>
              <a:t> </a:t>
            </a:r>
            <a:r>
              <a:rPr lang="it-IT" dirty="0"/>
              <a:t>-+ NAT -A PREROUTING -p </a:t>
            </a:r>
            <a:r>
              <a:rPr lang="it-IT" dirty="0" err="1"/>
              <a:t>tp</a:t>
            </a:r>
            <a:r>
              <a:rPr lang="it-IT" dirty="0"/>
              <a:t>--</a:t>
            </a:r>
            <a:r>
              <a:rPr lang="it-IT" dirty="0" err="1"/>
              <a:t>dport</a:t>
            </a:r>
            <a:r>
              <a:rPr lang="it-IT" dirty="0"/>
              <a:t> 53 -i DNAT --to-</a:t>
            </a:r>
            <a:r>
              <a:rPr lang="it-IT" dirty="0" err="1"/>
              <a:t>destination</a:t>
            </a:r>
            <a:r>
              <a:rPr lang="it-IT" dirty="0"/>
              <a:t> </a:t>
            </a:r>
            <a:r>
              <a:rPr lang="it-IT" dirty="0" smtClean="0"/>
              <a:t>198.168.6.3</a:t>
            </a:r>
          </a:p>
          <a:p>
            <a:r>
              <a:rPr lang="it-IT" dirty="0" err="1" smtClean="0"/>
              <a:t>iptables</a:t>
            </a:r>
            <a:r>
              <a:rPr lang="it-IT" dirty="0" smtClean="0"/>
              <a:t> </a:t>
            </a:r>
            <a:r>
              <a:rPr lang="it-IT" dirty="0"/>
              <a:t>-+ NAT -A PREROUTING - </a:t>
            </a:r>
            <a:r>
              <a:rPr lang="it-IT" dirty="0" err="1"/>
              <a:t>tcp-dport</a:t>
            </a:r>
            <a:r>
              <a:rPr lang="it-IT" dirty="0"/>
              <a:t> 80 - DNAT --to-</a:t>
            </a:r>
            <a:r>
              <a:rPr lang="it-IT" dirty="0" err="1"/>
              <a:t>destination</a:t>
            </a:r>
            <a:r>
              <a:rPr lang="it-IT" dirty="0"/>
              <a:t> 198.168.5.4</a:t>
            </a:r>
            <a:r>
              <a:rPr lang="it-IT" dirty="0" smtClean="0"/>
              <a:t>#</a:t>
            </a:r>
          </a:p>
          <a:p>
            <a:pPr marL="0" indent="0">
              <a:buNone/>
            </a:pPr>
            <a:r>
              <a:rPr lang="it-IT" dirty="0" smtClean="0">
                <a:solidFill>
                  <a:srgbClr val="FF0000"/>
                </a:solidFill>
              </a:rPr>
              <a:t>Mascheramento </a:t>
            </a:r>
            <a:r>
              <a:rPr lang="it-IT" dirty="0" err="1">
                <a:solidFill>
                  <a:srgbClr val="FF0000"/>
                </a:solidFill>
              </a:rPr>
              <a:t>ip</a:t>
            </a:r>
            <a:r>
              <a:rPr lang="it-IT" dirty="0">
                <a:solidFill>
                  <a:srgbClr val="FF0000"/>
                </a:solidFill>
              </a:rPr>
              <a:t> dei pacchetti </a:t>
            </a:r>
            <a:r>
              <a:rPr lang="it-IT" dirty="0" smtClean="0">
                <a:solidFill>
                  <a:srgbClr val="FF0000"/>
                </a:solidFill>
              </a:rPr>
              <a:t>uscenti</a:t>
            </a:r>
          </a:p>
          <a:p>
            <a:r>
              <a:rPr lang="it-IT" dirty="0" err="1" smtClean="0"/>
              <a:t>iptables</a:t>
            </a:r>
            <a:r>
              <a:rPr lang="it-IT" dirty="0" smtClean="0"/>
              <a:t> </a:t>
            </a:r>
            <a:r>
              <a:rPr lang="it-IT" dirty="0"/>
              <a:t>-+ NAT -A POSTROUTING -o eth1 -i MASQUERADE</a:t>
            </a:r>
          </a:p>
        </p:txBody>
      </p:sp>
    </p:spTree>
    <p:extLst>
      <p:ext uri="{BB962C8B-B14F-4D97-AF65-F5344CB8AC3E}">
        <p14:creationId xmlns:p14="http://schemas.microsoft.com/office/powerpoint/2010/main" val="327492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MONITORAGGIO RETE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it-IT" dirty="0" smtClean="0"/>
              <a:t>Per il monitoraggio dell’intera rete utilizzeremo il seguente software: </a:t>
            </a:r>
            <a:r>
              <a:rPr lang="it-IT" dirty="0" err="1" smtClean="0"/>
              <a:t>OpenNWS</a:t>
            </a:r>
            <a:endParaRPr lang="it-IT" dirty="0" smtClean="0"/>
          </a:p>
          <a:p>
            <a:endParaRPr lang="it-IT" dirty="0"/>
          </a:p>
          <a:p>
            <a:pPr marL="0" indent="0">
              <a:buNone/>
            </a:pPr>
            <a:r>
              <a:rPr lang="it-IT" dirty="0" smtClean="0"/>
              <a:t>SICUREZZA DEL SERVER:</a:t>
            </a:r>
          </a:p>
          <a:p>
            <a:r>
              <a:rPr lang="it-IT" dirty="0" smtClean="0"/>
              <a:t>Sistema anti incendio</a:t>
            </a:r>
          </a:p>
          <a:p>
            <a:r>
              <a:rPr lang="it-IT" dirty="0" smtClean="0"/>
              <a:t>Accesso esclusivo per l’</a:t>
            </a:r>
            <a:r>
              <a:rPr lang="it-IT" dirty="0" err="1" smtClean="0"/>
              <a:t>admin</a:t>
            </a:r>
            <a:r>
              <a:rPr lang="it-IT" dirty="0" smtClean="0"/>
              <a:t> e tecnici</a:t>
            </a:r>
          </a:p>
          <a:p>
            <a:r>
              <a:rPr lang="it-IT" dirty="0" smtClean="0"/>
              <a:t>Sistema di raffreddamento adeguato </a:t>
            </a:r>
          </a:p>
          <a:p>
            <a:r>
              <a:rPr lang="it-IT" dirty="0" smtClean="0"/>
              <a:t>Allarme anti intrusione</a:t>
            </a:r>
          </a:p>
          <a:p>
            <a:r>
              <a:rPr lang="it-IT" dirty="0" smtClean="0"/>
              <a:t>Sistema di sorveglianza</a:t>
            </a:r>
          </a:p>
          <a:p>
            <a:endParaRPr lang="it-IT" dirty="0"/>
          </a:p>
          <a:p>
            <a:pPr marL="0" indent="0">
              <a:buNone/>
            </a:pPr>
            <a:r>
              <a:rPr lang="it-IT" dirty="0" smtClean="0"/>
              <a:t>SERVER DI BACKUP:</a:t>
            </a:r>
          </a:p>
          <a:p>
            <a:r>
              <a:rPr lang="it-IT" dirty="0" smtClean="0"/>
              <a:t>Funzionamento notturno</a:t>
            </a:r>
          </a:p>
        </p:txBody>
      </p:sp>
    </p:spTree>
    <p:extLst>
      <p:ext uri="{BB962C8B-B14F-4D97-AF65-F5344CB8AC3E}">
        <p14:creationId xmlns:p14="http://schemas.microsoft.com/office/powerpoint/2010/main" val="51038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smtClean="0">
                <a:solidFill>
                  <a:srgbClr val="FF0000"/>
                </a:solidFill>
              </a:rPr>
              <a:t>Cablaggio fisico tra edifici</a:t>
            </a:r>
            <a:endParaRPr lang="it-IT" b="1" dirty="0">
              <a:solidFill>
                <a:srgbClr val="FF0000"/>
              </a:solidFill>
            </a:endParaRPr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21771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271" y="3981795"/>
            <a:ext cx="1537434" cy="2138512"/>
          </a:xfr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176" y="2569116"/>
            <a:ext cx="1576915" cy="2008335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271" y="1499669"/>
            <a:ext cx="1803442" cy="200382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392" y="1569653"/>
            <a:ext cx="1710981" cy="193384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70" y="1690688"/>
            <a:ext cx="1237785" cy="1756856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391" y="3981795"/>
            <a:ext cx="1710981" cy="2174705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36" y="3981796"/>
            <a:ext cx="1449031" cy="193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637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rgbClr val="FF0000"/>
                </a:solidFill>
              </a:rPr>
              <a:t>STIMA DEI COSTI</a:t>
            </a:r>
            <a:endParaRPr lang="it-IT" b="1" dirty="0">
              <a:solidFill>
                <a:srgbClr val="FF0000"/>
              </a:solidFill>
            </a:endParaRPr>
          </a:p>
        </p:txBody>
      </p:sp>
      <p:graphicFrame>
        <p:nvGraphicFramePr>
          <p:cNvPr id="6" name="Segnaposto contenut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8151224"/>
              </p:ext>
            </p:extLst>
          </p:nvPr>
        </p:nvGraphicFramePr>
        <p:xfrm>
          <a:off x="838200" y="1825625"/>
          <a:ext cx="10515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48150406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8122523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2816489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193439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COMPONENTE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QUANTITA’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PREZZO UNITA’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PREZZO</a:t>
                      </a:r>
                      <a:r>
                        <a:rPr lang="it-IT" baseline="0" dirty="0" smtClean="0"/>
                        <a:t> TOTALE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233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Host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450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dirty="0" smtClean="0"/>
                        <a:t>499€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224.550€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463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Switch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20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765€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15300</a:t>
                      </a:r>
                      <a:r>
                        <a:rPr lang="it-IT" dirty="0" smtClean="0"/>
                        <a:t>€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928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Router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7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199€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1393€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727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Server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6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1486€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8916€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531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Cavo UTP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5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23€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115€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656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Cavo STP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4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103€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412€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785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Fibra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4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307€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1228€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565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Progettazione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20H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20€/h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400€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164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Installazione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100H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25€/h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2500€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909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TOTALE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254.814€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593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2990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smtClean="0">
                <a:solidFill>
                  <a:srgbClr val="FF0000"/>
                </a:solidFill>
              </a:rPr>
              <a:t>Topologia a BUS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838200" y="185887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TRA I VARI HOST</a:t>
            </a:r>
          </a:p>
          <a:p>
            <a:endParaRPr lang="it-IT" dirty="0" smtClean="0"/>
          </a:p>
          <a:p>
            <a:endParaRPr lang="it-IT" dirty="0"/>
          </a:p>
          <a:p>
            <a:pPr marL="0" indent="0">
              <a:buNone/>
            </a:pPr>
            <a:r>
              <a:rPr lang="it-IT" dirty="0" smtClean="0"/>
              <a:t>TRA I VARI SWITCH</a:t>
            </a:r>
            <a:endParaRPr lang="it-IT" dirty="0" smtClean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407" y="133004"/>
            <a:ext cx="48483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7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smtClean="0">
                <a:solidFill>
                  <a:srgbClr val="FF0000"/>
                </a:solidFill>
              </a:rPr>
              <a:t>Schema logico</a:t>
            </a:r>
            <a:endParaRPr lang="it-IT" b="1" dirty="0">
              <a:solidFill>
                <a:srgbClr val="FF0000"/>
              </a:solidFill>
            </a:endParaRP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52" y="1429182"/>
            <a:ext cx="9651232" cy="5428818"/>
          </a:xfrm>
        </p:spPr>
      </p:pic>
    </p:spTree>
    <p:extLst>
      <p:ext uri="{BB962C8B-B14F-4D97-AF65-F5344CB8AC3E}">
        <p14:creationId xmlns:p14="http://schemas.microsoft.com/office/powerpoint/2010/main" val="41390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smtClean="0">
                <a:solidFill>
                  <a:srgbClr val="FF0000"/>
                </a:solidFill>
              </a:rPr>
              <a:t>Indirizzo:192.168.0.0(Classe C)</a:t>
            </a:r>
            <a:br>
              <a:rPr lang="it-IT" b="1" dirty="0" smtClean="0">
                <a:solidFill>
                  <a:srgbClr val="FF0000"/>
                </a:solidFill>
              </a:rPr>
            </a:br>
            <a:r>
              <a:rPr lang="it-IT" b="1" dirty="0" err="1" smtClean="0">
                <a:solidFill>
                  <a:srgbClr val="FF0000"/>
                </a:solidFill>
              </a:rPr>
              <a:t>Mask</a:t>
            </a:r>
            <a:r>
              <a:rPr lang="it-IT" b="1" dirty="0" smtClean="0">
                <a:solidFill>
                  <a:srgbClr val="FF0000"/>
                </a:solidFill>
              </a:rPr>
              <a:t> 255.255.255.0</a:t>
            </a:r>
            <a:endParaRPr lang="it-IT" b="1" dirty="0">
              <a:solidFill>
                <a:srgbClr val="FF0000"/>
              </a:solidFill>
            </a:endParaRPr>
          </a:p>
        </p:txBody>
      </p:sp>
      <p:graphicFrame>
        <p:nvGraphicFramePr>
          <p:cNvPr id="4" name="Segnaposto contenut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4457157"/>
              </p:ext>
            </p:extLst>
          </p:nvPr>
        </p:nvGraphicFramePr>
        <p:xfrm>
          <a:off x="838200" y="1825625"/>
          <a:ext cx="10515600" cy="4476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067035555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361452138"/>
                    </a:ext>
                  </a:extLst>
                </a:gridCol>
              </a:tblGrid>
              <a:tr h="637838">
                <a:tc>
                  <a:txBody>
                    <a:bodyPr/>
                    <a:lstStyle/>
                    <a:p>
                      <a:r>
                        <a:rPr lang="it-IT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EDIFICI</a:t>
                      </a:r>
                      <a:endParaRPr lang="it-IT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SOTTORETE</a:t>
                      </a:r>
                      <a:endParaRPr lang="it-IT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374340"/>
                  </a:ext>
                </a:extLst>
              </a:tr>
              <a:tr h="637838">
                <a:tc>
                  <a:txBody>
                    <a:bodyPr/>
                    <a:lstStyle/>
                    <a:p>
                      <a:r>
                        <a:rPr lang="it-IT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</a:t>
                      </a:r>
                      <a:endParaRPr lang="it-IT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192.168.1.0</a:t>
                      </a:r>
                      <a:endParaRPr lang="it-IT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0790669"/>
                  </a:ext>
                </a:extLst>
              </a:tr>
              <a:tr h="637838">
                <a:tc>
                  <a:txBody>
                    <a:bodyPr/>
                    <a:lstStyle/>
                    <a:p>
                      <a:r>
                        <a:rPr lang="it-IT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B</a:t>
                      </a:r>
                      <a:endParaRPr lang="it-IT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192.168.2.0</a:t>
                      </a:r>
                    </a:p>
                    <a:p>
                      <a:endParaRPr lang="it-IT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590715"/>
                  </a:ext>
                </a:extLst>
              </a:tr>
              <a:tr h="637838">
                <a:tc>
                  <a:txBody>
                    <a:bodyPr/>
                    <a:lstStyle/>
                    <a:p>
                      <a:r>
                        <a:rPr lang="it-IT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</a:t>
                      </a:r>
                      <a:endParaRPr lang="it-IT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192.168.3.0</a:t>
                      </a:r>
                    </a:p>
                    <a:p>
                      <a:endParaRPr lang="it-IT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545968"/>
                  </a:ext>
                </a:extLst>
              </a:tr>
              <a:tr h="637838">
                <a:tc>
                  <a:txBody>
                    <a:bodyPr/>
                    <a:lstStyle/>
                    <a:p>
                      <a:r>
                        <a:rPr lang="it-IT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</a:t>
                      </a:r>
                      <a:endParaRPr lang="it-IT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192.168.4.0</a:t>
                      </a:r>
                    </a:p>
                    <a:p>
                      <a:endParaRPr lang="it-IT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819524"/>
                  </a:ext>
                </a:extLst>
              </a:tr>
              <a:tr h="637838">
                <a:tc>
                  <a:txBody>
                    <a:bodyPr/>
                    <a:lstStyle/>
                    <a:p>
                      <a:r>
                        <a:rPr lang="it-IT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E</a:t>
                      </a:r>
                      <a:endParaRPr lang="it-IT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192.168.5.0</a:t>
                      </a:r>
                    </a:p>
                    <a:p>
                      <a:endParaRPr lang="it-IT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541921"/>
                  </a:ext>
                </a:extLst>
              </a:tr>
              <a:tr h="637838">
                <a:tc>
                  <a:txBody>
                    <a:bodyPr/>
                    <a:lstStyle/>
                    <a:p>
                      <a:r>
                        <a:rPr lang="it-IT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DMZ</a:t>
                      </a:r>
                      <a:endParaRPr lang="it-IT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192.168.6.0</a:t>
                      </a:r>
                    </a:p>
                    <a:p>
                      <a:endParaRPr lang="it-IT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447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598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smtClean="0">
                <a:solidFill>
                  <a:srgbClr val="FF0000"/>
                </a:solidFill>
              </a:rPr>
              <a:t>COLLEGAMENTI</a:t>
            </a:r>
            <a:endParaRPr lang="it-IT" b="1" dirty="0">
              <a:solidFill>
                <a:srgbClr val="FF0000"/>
              </a:solidFill>
            </a:endParaRPr>
          </a:p>
        </p:txBody>
      </p:sp>
      <p:graphicFrame>
        <p:nvGraphicFramePr>
          <p:cNvPr id="4" name="Segnaposto contenut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8115672"/>
              </p:ext>
            </p:extLst>
          </p:nvPr>
        </p:nvGraphicFramePr>
        <p:xfrm>
          <a:off x="838200" y="1551303"/>
          <a:ext cx="10515600" cy="5077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48595596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4037250372"/>
                    </a:ext>
                  </a:extLst>
                </a:gridCol>
              </a:tblGrid>
              <a:tr h="618442">
                <a:tc>
                  <a:txBody>
                    <a:bodyPr/>
                    <a:lstStyle/>
                    <a:p>
                      <a:r>
                        <a:rPr lang="it-IT" dirty="0" smtClean="0">
                          <a:solidFill>
                            <a:schemeClr val="tx1"/>
                          </a:solidFill>
                        </a:rPr>
                        <a:t>Collegamenti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 smtClean="0">
                          <a:solidFill>
                            <a:schemeClr val="tx1"/>
                          </a:solidFill>
                        </a:rPr>
                        <a:t>SOTTORETE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1752"/>
                  </a:ext>
                </a:extLst>
              </a:tr>
              <a:tr h="618442">
                <a:tc>
                  <a:txBody>
                    <a:bodyPr/>
                    <a:lstStyle/>
                    <a:p>
                      <a:r>
                        <a:rPr lang="it-IT" dirty="0" smtClean="0"/>
                        <a:t>A-B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192.168.10.0</a:t>
                      </a:r>
                    </a:p>
                    <a:p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575205"/>
                  </a:ext>
                </a:extLst>
              </a:tr>
              <a:tr h="618442">
                <a:tc>
                  <a:txBody>
                    <a:bodyPr/>
                    <a:lstStyle/>
                    <a:p>
                      <a:r>
                        <a:rPr lang="it-IT" dirty="0" smtClean="0"/>
                        <a:t>B-C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192.168.11.0</a:t>
                      </a:r>
                    </a:p>
                    <a:p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772310"/>
                  </a:ext>
                </a:extLst>
              </a:tr>
              <a:tr h="618442">
                <a:tc>
                  <a:txBody>
                    <a:bodyPr/>
                    <a:lstStyle/>
                    <a:p>
                      <a:r>
                        <a:rPr lang="it-IT" dirty="0" smtClean="0"/>
                        <a:t>B-E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192.168.12.0</a:t>
                      </a:r>
                    </a:p>
                    <a:p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2093728"/>
                  </a:ext>
                </a:extLst>
              </a:tr>
              <a:tr h="618442">
                <a:tc>
                  <a:txBody>
                    <a:bodyPr/>
                    <a:lstStyle/>
                    <a:p>
                      <a:r>
                        <a:rPr lang="it-IT" dirty="0" smtClean="0"/>
                        <a:t>A-C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192.168.13.0</a:t>
                      </a:r>
                    </a:p>
                    <a:p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033334"/>
                  </a:ext>
                </a:extLst>
              </a:tr>
              <a:tr h="618442">
                <a:tc>
                  <a:txBody>
                    <a:bodyPr/>
                    <a:lstStyle/>
                    <a:p>
                      <a:r>
                        <a:rPr lang="it-IT" dirty="0" smtClean="0"/>
                        <a:t>C-D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192.168.14.0</a:t>
                      </a:r>
                    </a:p>
                    <a:p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322762"/>
                  </a:ext>
                </a:extLst>
              </a:tr>
              <a:tr h="618442">
                <a:tc>
                  <a:txBody>
                    <a:bodyPr/>
                    <a:lstStyle/>
                    <a:p>
                      <a:r>
                        <a:rPr lang="it-IT" dirty="0" smtClean="0"/>
                        <a:t>B-D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192.168.15.0</a:t>
                      </a:r>
                    </a:p>
                    <a:p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093461"/>
                  </a:ext>
                </a:extLst>
              </a:tr>
              <a:tr h="618442">
                <a:tc>
                  <a:txBody>
                    <a:bodyPr/>
                    <a:lstStyle/>
                    <a:p>
                      <a:r>
                        <a:rPr lang="it-IT" dirty="0" smtClean="0"/>
                        <a:t>B-DMZ</a:t>
                      </a:r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192.168.16.0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1941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7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3130</TotalTime>
  <Words>2162</Words>
  <Application>Microsoft Office PowerPoint</Application>
  <PresentationFormat>Widescreen</PresentationFormat>
  <Paragraphs>728</Paragraphs>
  <Slides>51</Slides>
  <Notes>0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Wingdings</vt:lpstr>
      <vt:lpstr>Tema di Office</vt:lpstr>
      <vt:lpstr>Image</vt:lpstr>
      <vt:lpstr>Progetto reti di calcolatori: protocolli</vt:lpstr>
      <vt:lpstr>Schema Azienda</vt:lpstr>
      <vt:lpstr>Caratteristiche azienda</vt:lpstr>
      <vt:lpstr>Cablaggio edificio fisico</vt:lpstr>
      <vt:lpstr>Cablaggio fisico tra edifici</vt:lpstr>
      <vt:lpstr>Topologia a BUS</vt:lpstr>
      <vt:lpstr>Schema logico</vt:lpstr>
      <vt:lpstr>Indirizzo:192.168.0.0(Classe C) Mask 255.255.255.0</vt:lpstr>
      <vt:lpstr>COLLEGAMENTI</vt:lpstr>
      <vt:lpstr>Schema logico con reti</vt:lpstr>
      <vt:lpstr>Implementazione</vt:lpstr>
      <vt:lpstr>Edificio A</vt:lpstr>
      <vt:lpstr>Configurazione host A</vt:lpstr>
      <vt:lpstr>Configurazione router A</vt:lpstr>
      <vt:lpstr>Edificio B</vt:lpstr>
      <vt:lpstr>Configurazione host B</vt:lpstr>
      <vt:lpstr>Configurazione SERVER DNS2</vt:lpstr>
      <vt:lpstr>Definizione Master    name.conf</vt:lpstr>
      <vt:lpstr>Mapping inverso</vt:lpstr>
      <vt:lpstr>Definizione Slave    name.conf</vt:lpstr>
      <vt:lpstr>Inserisco i NAMESERVER DNS interno(DNS2)</vt:lpstr>
      <vt:lpstr>Configurazione router B</vt:lpstr>
      <vt:lpstr>Edificio C</vt:lpstr>
      <vt:lpstr>Configurazione host C</vt:lpstr>
      <vt:lpstr>Configurazione router C</vt:lpstr>
      <vt:lpstr>Edificio D</vt:lpstr>
      <vt:lpstr>Configurazione host D</vt:lpstr>
      <vt:lpstr>Configurazione router D</vt:lpstr>
      <vt:lpstr>Edificio E</vt:lpstr>
      <vt:lpstr>Configurazione host E</vt:lpstr>
      <vt:lpstr>Configurazione router E</vt:lpstr>
      <vt:lpstr>Configurazione del server di BACKUP</vt:lpstr>
      <vt:lpstr>Copertura Wi-Fi</vt:lpstr>
      <vt:lpstr>DHCP (Dynamic Host Configuration Protocol)</vt:lpstr>
      <vt:lpstr>DMZ</vt:lpstr>
      <vt:lpstr>Configurazione HOST</vt:lpstr>
      <vt:lpstr>Configuarazione ROUTER RIN</vt:lpstr>
      <vt:lpstr>Configuarazione ROUTER ROUT(esterno)</vt:lpstr>
      <vt:lpstr>Configurazione DNS DMZ</vt:lpstr>
      <vt:lpstr>Passaggi per eseguire il server di posta utilizzando sendmail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FIREWALL</vt:lpstr>
      <vt:lpstr>CONFIGURAZIONE FIREWALL INTERNO(R6)</vt:lpstr>
      <vt:lpstr>CONFIGURAZIONE FIREWALL ESTERNO(R7) </vt:lpstr>
      <vt:lpstr>MONITORAGGIO RETE</vt:lpstr>
      <vt:lpstr>Presentazione standard di PowerPoint</vt:lpstr>
      <vt:lpstr>STIMA DEI COSTI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reti di calcolatori: protocolli</dc:title>
  <dc:creator>Alessandro</dc:creator>
  <cp:lastModifiedBy>Alessandro</cp:lastModifiedBy>
  <cp:revision>69</cp:revision>
  <dcterms:created xsi:type="dcterms:W3CDTF">2022-06-22T08:35:06Z</dcterms:created>
  <dcterms:modified xsi:type="dcterms:W3CDTF">2022-07-13T17:27:02Z</dcterms:modified>
</cp:coreProperties>
</file>